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5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6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7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8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9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0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1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2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notesSlides/notesSlide13.xml" ContentType="application/vnd.openxmlformats-officedocument.presentationml.notesSl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14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notesSlides/notesSlide15.xml" ContentType="application/vnd.openxmlformats-officedocument.presentationml.notesSl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notesSlides/notesSlide16.xml" ContentType="application/vnd.openxmlformats-officedocument.presentationml.notesSlid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notesSlides/notesSlide17.xml" ContentType="application/vnd.openxmlformats-officedocument.presentationml.notesSlid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notesSlides/notesSlide18.xml" ContentType="application/vnd.openxmlformats-officedocument.presentationml.notesSlid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notesSlides/notesSlide19.xml" ContentType="application/vnd.openxmlformats-officedocument.presentationml.notesSlid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1"/>
  </p:notesMasterIdLst>
  <p:sldIdLst>
    <p:sldId id="256" r:id="rId2"/>
    <p:sldId id="276" r:id="rId3"/>
    <p:sldId id="277" r:id="rId4"/>
    <p:sldId id="278" r:id="rId5"/>
    <p:sldId id="288" r:id="rId6"/>
    <p:sldId id="280" r:id="rId7"/>
    <p:sldId id="281" r:id="rId8"/>
    <p:sldId id="282" r:id="rId9"/>
    <p:sldId id="289" r:id="rId10"/>
    <p:sldId id="290" r:id="rId11"/>
    <p:sldId id="291" r:id="rId12"/>
    <p:sldId id="292" r:id="rId13"/>
    <p:sldId id="293" r:id="rId14"/>
    <p:sldId id="294" r:id="rId15"/>
    <p:sldId id="295" r:id="rId16"/>
    <p:sldId id="296" r:id="rId17"/>
    <p:sldId id="297" r:id="rId18"/>
    <p:sldId id="298" r:id="rId19"/>
    <p:sldId id="299" r:id="rId20"/>
  </p:sldIdLst>
  <p:sldSz cx="9144000" cy="5143500" type="screen16x9"/>
  <p:notesSz cx="6858000" cy="9144000"/>
  <p:embeddedFontLst>
    <p:embeddedFont>
      <p:font typeface="Fira Sans SemiBold" panose="020B0604020202020204" charset="0"/>
      <p:regular r:id="rId22"/>
      <p:bold r:id="rId23"/>
      <p:italic r:id="rId24"/>
      <p:bold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Fira Sans" panose="020B0604020202020204" charset="0"/>
      <p:regular r:id="rId30"/>
      <p:bold r:id="rId31"/>
      <p:italic r:id="rId32"/>
      <p:boldItalic r:id="rId33"/>
    </p:embeddedFont>
    <p:embeddedFont>
      <p:font typeface="Fira Sans Light" panose="020B060402020202020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800860D-6354-4378-A09D-8DFCC888E2C9}">
  <a:tblStyle styleId="{9800860D-6354-4378-A09D-8DFCC888E2C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F3F8801-1707-46FC-A2A7-8ED0A2465BA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586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viewProps" Target="viewProp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16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17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5715820355980031E-2"/>
          <c:y val="2.7691342889681017E-2"/>
          <c:w val="0.9248147141193036"/>
          <c:h val="0.6976789505673161"/>
        </c:manualLayout>
      </c:layout>
      <c:lineChart>
        <c:grouping val="standard"/>
        <c:varyColors val="0"/>
        <c:ser>
          <c:idx val="1"/>
          <c:order val="0"/>
          <c:tx>
            <c:strRef>
              <c:f>'x estados'!$G$10</c:f>
              <c:strCache>
                <c:ptCount val="1"/>
                <c:pt idx="0">
                  <c:v>Porcentaje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2.1003498653653717E-2"/>
                  <c:y val="-4.49982692973347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ED35-435C-A121-F6E8630B4FC4}"/>
                </c:ext>
              </c:extLst>
            </c:dLbl>
            <c:dLbl>
              <c:idx val="1"/>
              <c:layout>
                <c:manualLayout>
                  <c:x val="-2.1003498653653686E-2"/>
                  <c:y val="-2.422983731394946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ED35-435C-A121-F6E8630B4FC4}"/>
                </c:ext>
              </c:extLst>
            </c:dLbl>
            <c:dLbl>
              <c:idx val="2"/>
              <c:layout>
                <c:manualLayout>
                  <c:x val="-2.2753790208124826E-2"/>
                  <c:y val="-2.769124264451370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ED35-435C-A121-F6E8630B4FC4}"/>
                </c:ext>
              </c:extLst>
            </c:dLbl>
            <c:dLbl>
              <c:idx val="4"/>
              <c:layout>
                <c:manualLayout>
                  <c:x val="-1.0025694196433505E-2"/>
                  <c:y val="-1.580247159365748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EA6E-41CF-A0CF-6374EEE8725F}"/>
                </c:ext>
              </c:extLst>
            </c:dLbl>
            <c:dLbl>
              <c:idx val="9"/>
              <c:layout>
                <c:manualLayout>
                  <c:x val="-8.0205553571468784E-3"/>
                  <c:y val="-2.765432528890059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EA6E-41CF-A0CF-6374EEE8725F}"/>
                </c:ext>
              </c:extLst>
            </c:dLbl>
            <c:dLbl>
              <c:idx val="10"/>
              <c:layout>
                <c:manualLayout>
                  <c:x val="-1.0170335883566905E-2"/>
                  <c:y val="-4.5558608669558909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700" b="1" i="0" u="none" strike="noStrike" kern="1200" baseline="0">
                      <a:solidFill>
                        <a:schemeClr val="accent5">
                          <a:lumMod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MX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EA6E-41CF-A0CF-6374EEE8725F}"/>
                </c:ext>
              </c:extLst>
            </c:dLbl>
            <c:dLbl>
              <c:idx val="30"/>
              <c:layout>
                <c:manualLayout>
                  <c:x val="-2.005138839286701E-2"/>
                  <c:y val="-3.55555610857293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EA6E-41CF-A0CF-6374EEE8725F}"/>
                </c:ext>
              </c:extLst>
            </c:dLbl>
            <c:dLbl>
              <c:idx val="31"/>
              <c:layout>
                <c:manualLayout>
                  <c:x val="-1.7502915544711534E-2"/>
                  <c:y val="-4.153686396677051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4-ED35-435C-A121-F6E8630B4FC4}"/>
                </c:ext>
              </c:extLst>
            </c:dLbl>
            <c:dLbl>
              <c:idx val="32"/>
              <c:layout>
                <c:manualLayout>
                  <c:x val="-2.005138839286701E-2"/>
                  <c:y val="-3.950617898414374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4-EA6E-41CF-A0CF-6374EEE8725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500" b="0" i="0" u="none" strike="noStrike" kern="1200" baseline="0">
                    <a:solidFill>
                      <a:schemeClr val="accent5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'x estados'!$B$11:$B$43</c:f>
              <c:strCache>
                <c:ptCount val="33"/>
                <c:pt idx="0">
                  <c:v>Aguascalientes</c:v>
                </c:pt>
                <c:pt idx="1">
                  <c:v>Baja California</c:v>
                </c:pt>
                <c:pt idx="2">
                  <c:v>Baja California Sur</c:v>
                </c:pt>
                <c:pt idx="3">
                  <c:v>Campeche</c:v>
                </c:pt>
                <c:pt idx="4">
                  <c:v>Coahuila</c:v>
                </c:pt>
                <c:pt idx="5">
                  <c:v>Colima</c:v>
                </c:pt>
                <c:pt idx="6">
                  <c:v>Chiapas</c:v>
                </c:pt>
                <c:pt idx="7">
                  <c:v>Chihuahua</c:v>
                </c:pt>
                <c:pt idx="8">
                  <c:v>Ciudad de México</c:v>
                </c:pt>
                <c:pt idx="9">
                  <c:v>Durango</c:v>
                </c:pt>
                <c:pt idx="10">
                  <c:v>Guanajuato</c:v>
                </c:pt>
                <c:pt idx="11">
                  <c:v>Guerrero</c:v>
                </c:pt>
                <c:pt idx="12">
                  <c:v>Hidalgo</c:v>
                </c:pt>
                <c:pt idx="13">
                  <c:v>Jalisco</c:v>
                </c:pt>
                <c:pt idx="14">
                  <c:v>México</c:v>
                </c:pt>
                <c:pt idx="15">
                  <c:v>Michoacán</c:v>
                </c:pt>
                <c:pt idx="16">
                  <c:v>Morelos</c:v>
                </c:pt>
                <c:pt idx="17">
                  <c:v>Nayarit</c:v>
                </c:pt>
                <c:pt idx="18">
                  <c:v>Nuevo León</c:v>
                </c:pt>
                <c:pt idx="19">
                  <c:v>Oaxaca</c:v>
                </c:pt>
                <c:pt idx="20">
                  <c:v>Puebla</c:v>
                </c:pt>
                <c:pt idx="21">
                  <c:v>Querétaro</c:v>
                </c:pt>
                <c:pt idx="22">
                  <c:v>Quintana Roo</c:v>
                </c:pt>
                <c:pt idx="23">
                  <c:v>San Luis Potosí</c:v>
                </c:pt>
                <c:pt idx="24">
                  <c:v>Sinaloa</c:v>
                </c:pt>
                <c:pt idx="25">
                  <c:v>Sonora</c:v>
                </c:pt>
                <c:pt idx="26">
                  <c:v>Tabasco</c:v>
                </c:pt>
                <c:pt idx="27">
                  <c:v>Tamaulipas</c:v>
                </c:pt>
                <c:pt idx="28">
                  <c:v>Tlaxcala</c:v>
                </c:pt>
                <c:pt idx="29">
                  <c:v>Veracruz</c:v>
                </c:pt>
                <c:pt idx="30">
                  <c:v>Yucatán</c:v>
                </c:pt>
                <c:pt idx="31">
                  <c:v>Zacatecas</c:v>
                </c:pt>
                <c:pt idx="32">
                  <c:v>República Mexicana</c:v>
                </c:pt>
              </c:strCache>
            </c:strRef>
          </c:cat>
          <c:val>
            <c:numRef>
              <c:f>'x estados'!$G$11:$G$43</c:f>
              <c:numCache>
                <c:formatCode>0.0</c:formatCode>
                <c:ptCount val="33"/>
                <c:pt idx="0">
                  <c:v>10.173813076076089</c:v>
                </c:pt>
                <c:pt idx="1">
                  <c:v>10.245427353177147</c:v>
                </c:pt>
                <c:pt idx="2">
                  <c:v>10.396935935827628</c:v>
                </c:pt>
                <c:pt idx="3">
                  <c:v>9.7501845151760804</c:v>
                </c:pt>
                <c:pt idx="4">
                  <c:v>10.31715175487432</c:v>
                </c:pt>
                <c:pt idx="5">
                  <c:v>10.106477239100609</c:v>
                </c:pt>
                <c:pt idx="6">
                  <c:v>7.9110257458619824</c:v>
                </c:pt>
                <c:pt idx="7">
                  <c:v>10.079052701632476</c:v>
                </c:pt>
                <c:pt idx="8">
                  <c:v>11.667905257831457</c:v>
                </c:pt>
                <c:pt idx="9">
                  <c:v>9.711514368440529</c:v>
                </c:pt>
                <c:pt idx="10">
                  <c:v>9.02228289548591</c:v>
                </c:pt>
                <c:pt idx="11">
                  <c:v>8.3317060108988787</c:v>
                </c:pt>
                <c:pt idx="12">
                  <c:v>9.3389742092163583</c:v>
                </c:pt>
                <c:pt idx="13">
                  <c:v>9.7197802307676948</c:v>
                </c:pt>
                <c:pt idx="14">
                  <c:v>9.9583693026469202</c:v>
                </c:pt>
                <c:pt idx="15">
                  <c:v>8.4235132947608768</c:v>
                </c:pt>
                <c:pt idx="16">
                  <c:v>9.7053625525303371</c:v>
                </c:pt>
                <c:pt idx="17">
                  <c:v>9.663411060933349</c:v>
                </c:pt>
                <c:pt idx="18">
                  <c:v>10.732461113167975</c:v>
                </c:pt>
                <c:pt idx="19">
                  <c:v>8.0934446522105414</c:v>
                </c:pt>
                <c:pt idx="20">
                  <c:v>9.0375118747430641</c:v>
                </c:pt>
                <c:pt idx="21">
                  <c:v>10.183944493519327</c:v>
                </c:pt>
                <c:pt idx="22">
                  <c:v>10.125324232487491</c:v>
                </c:pt>
                <c:pt idx="23">
                  <c:v>9.3836598099885737</c:v>
                </c:pt>
                <c:pt idx="24">
                  <c:v>10.080428055206772</c:v>
                </c:pt>
                <c:pt idx="25">
                  <c:v>10.582867294424316</c:v>
                </c:pt>
                <c:pt idx="26">
                  <c:v>9.9834079730695198</c:v>
                </c:pt>
                <c:pt idx="27">
                  <c:v>9.8981169903880666</c:v>
                </c:pt>
                <c:pt idx="28">
                  <c:v>9.7692676576186166</c:v>
                </c:pt>
                <c:pt idx="29">
                  <c:v>8.7389609071862679</c:v>
                </c:pt>
                <c:pt idx="30">
                  <c:v>9.4155048041317144</c:v>
                </c:pt>
                <c:pt idx="31">
                  <c:v>9.3593868924137329</c:v>
                </c:pt>
                <c:pt idx="32">
                  <c:v>9.684165559000478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ED35-435C-A121-F6E8630B4F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4959711"/>
        <c:axId val="1454960543"/>
      </c:lineChart>
      <c:catAx>
        <c:axId val="1454959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60543"/>
        <c:crosses val="autoZero"/>
        <c:auto val="1"/>
        <c:lblAlgn val="ctr"/>
        <c:lblOffset val="100"/>
        <c:noMultiLvlLbl val="0"/>
      </c:catAx>
      <c:valAx>
        <c:axId val="1454960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59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4633524753590744E-2"/>
          <c:y val="3.3506047689549463E-2"/>
          <c:w val="0.96536650223414411"/>
          <c:h val="0.86505918361053435"/>
        </c:manualLayout>
      </c:layout>
      <c:lineChart>
        <c:grouping val="standard"/>
        <c:varyColors val="0"/>
        <c:ser>
          <c:idx val="1"/>
          <c:order val="0"/>
          <c:tx>
            <c:strRef>
              <c:f>'x estados'!$G$10</c:f>
              <c:strCache>
                <c:ptCount val="1"/>
                <c:pt idx="0">
                  <c:v>Porcentaje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1.1487963999382829E-2"/>
                  <c:y val="-1.958224543080942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87A6-4E40-B5D3-6285EB9A153E}"/>
                </c:ext>
              </c:extLst>
            </c:dLbl>
            <c:dLbl>
              <c:idx val="1"/>
              <c:layout>
                <c:manualLayout>
                  <c:x val="-1.1487963999382829E-2"/>
                  <c:y val="-2.28459530026109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87A6-4E40-B5D3-6285EB9A153E}"/>
                </c:ext>
              </c:extLst>
            </c:dLbl>
            <c:dLbl>
              <c:idx val="3"/>
              <c:layout>
                <c:manualLayout>
                  <c:x val="-1.066739514228407E-2"/>
                  <c:y val="-2.284595300261096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87A6-4E40-B5D3-6285EB9A153E}"/>
                </c:ext>
              </c:extLst>
            </c:dLbl>
            <c:dLbl>
              <c:idx val="4"/>
              <c:layout>
                <c:manualLayout>
                  <c:x val="-2.4617065712963203E-3"/>
                  <c:y val="-1.142297650130548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87A6-4E40-B5D3-6285EB9A153E}"/>
                </c:ext>
              </c:extLst>
            </c:dLbl>
            <c:dLbl>
              <c:idx val="1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MX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87A6-4E40-B5D3-6285EB9A153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'x estados'!$B$11:$B$43</c:f>
              <c:strCache>
                <c:ptCount val="33"/>
                <c:pt idx="0">
                  <c:v>Aguascalientes</c:v>
                </c:pt>
                <c:pt idx="1">
                  <c:v>Baja California</c:v>
                </c:pt>
                <c:pt idx="2">
                  <c:v>Baja California Sur</c:v>
                </c:pt>
                <c:pt idx="3">
                  <c:v>Campeche</c:v>
                </c:pt>
                <c:pt idx="4">
                  <c:v>Coahuila</c:v>
                </c:pt>
                <c:pt idx="5">
                  <c:v>Colima</c:v>
                </c:pt>
                <c:pt idx="6">
                  <c:v>Chiapas</c:v>
                </c:pt>
                <c:pt idx="7">
                  <c:v>Chihuahua</c:v>
                </c:pt>
                <c:pt idx="8">
                  <c:v>Ciudad de México</c:v>
                </c:pt>
                <c:pt idx="9">
                  <c:v>Durango</c:v>
                </c:pt>
                <c:pt idx="10">
                  <c:v>Guanajuato</c:v>
                </c:pt>
                <c:pt idx="11">
                  <c:v>Guerrero</c:v>
                </c:pt>
                <c:pt idx="12">
                  <c:v>Hidalgo</c:v>
                </c:pt>
                <c:pt idx="13">
                  <c:v>Jalisco</c:v>
                </c:pt>
                <c:pt idx="14">
                  <c:v>México</c:v>
                </c:pt>
                <c:pt idx="15">
                  <c:v>Michoacán</c:v>
                </c:pt>
                <c:pt idx="16">
                  <c:v>Morelos</c:v>
                </c:pt>
                <c:pt idx="17">
                  <c:v>Nayarit</c:v>
                </c:pt>
                <c:pt idx="18">
                  <c:v>Nuevo León</c:v>
                </c:pt>
                <c:pt idx="19">
                  <c:v>Oaxaca</c:v>
                </c:pt>
                <c:pt idx="20">
                  <c:v>Puebla</c:v>
                </c:pt>
                <c:pt idx="21">
                  <c:v>Querétaro</c:v>
                </c:pt>
                <c:pt idx="22">
                  <c:v>Quintana Roo</c:v>
                </c:pt>
                <c:pt idx="23">
                  <c:v>San Luis Potosí</c:v>
                </c:pt>
                <c:pt idx="24">
                  <c:v>Sinaloa</c:v>
                </c:pt>
                <c:pt idx="25">
                  <c:v>Sonora</c:v>
                </c:pt>
                <c:pt idx="26">
                  <c:v>Tabasco</c:v>
                </c:pt>
                <c:pt idx="27">
                  <c:v>Tamaulipas</c:v>
                </c:pt>
                <c:pt idx="28">
                  <c:v>Tlaxcala</c:v>
                </c:pt>
                <c:pt idx="29">
                  <c:v>Veracruz</c:v>
                </c:pt>
                <c:pt idx="30">
                  <c:v>Yucatán</c:v>
                </c:pt>
                <c:pt idx="31">
                  <c:v>Zacatecas</c:v>
                </c:pt>
                <c:pt idx="32">
                  <c:v>República Mexicana</c:v>
                </c:pt>
              </c:strCache>
            </c:strRef>
          </c:cat>
          <c:val>
            <c:numRef>
              <c:f>'x estados'!$G$11:$G$43</c:f>
              <c:numCache>
                <c:formatCode>0.0</c:formatCode>
                <c:ptCount val="33"/>
                <c:pt idx="0">
                  <c:v>8.1904009372913862</c:v>
                </c:pt>
                <c:pt idx="1">
                  <c:v>5.578996718237228</c:v>
                </c:pt>
                <c:pt idx="2">
                  <c:v>2.9248398718975221</c:v>
                </c:pt>
                <c:pt idx="3">
                  <c:v>5.8820797436314187</c:v>
                </c:pt>
                <c:pt idx="4">
                  <c:v>1.5241812140709854</c:v>
                </c:pt>
                <c:pt idx="5">
                  <c:v>6.6375968992248069</c:v>
                </c:pt>
                <c:pt idx="6">
                  <c:v>3.6593438841458048</c:v>
                </c:pt>
                <c:pt idx="7">
                  <c:v>7.1092177933809957</c:v>
                </c:pt>
                <c:pt idx="8">
                  <c:v>6.2791138940277991</c:v>
                </c:pt>
                <c:pt idx="9">
                  <c:v>9.1869182495893487</c:v>
                </c:pt>
                <c:pt idx="10">
                  <c:v>2.2172247908445963</c:v>
                </c:pt>
                <c:pt idx="11">
                  <c:v>4.7280038841509775</c:v>
                </c:pt>
                <c:pt idx="12">
                  <c:v>3.6783245824804967</c:v>
                </c:pt>
                <c:pt idx="13">
                  <c:v>3.3463241192841386</c:v>
                </c:pt>
                <c:pt idx="14">
                  <c:v>3.1462378815132364</c:v>
                </c:pt>
                <c:pt idx="15">
                  <c:v>11.115785144053692</c:v>
                </c:pt>
                <c:pt idx="16">
                  <c:v>3.65644016494584</c:v>
                </c:pt>
                <c:pt idx="17">
                  <c:v>2.434349242859879</c:v>
                </c:pt>
                <c:pt idx="18">
                  <c:v>4.9747760429525893</c:v>
                </c:pt>
                <c:pt idx="19">
                  <c:v>3.2348424461047243</c:v>
                </c:pt>
                <c:pt idx="20">
                  <c:v>3.8777332072568393</c:v>
                </c:pt>
                <c:pt idx="21">
                  <c:v>7.5655877342419071</c:v>
                </c:pt>
                <c:pt idx="22">
                  <c:v>7.0644237734417192</c:v>
                </c:pt>
                <c:pt idx="23">
                  <c:v>5.2715032635068155</c:v>
                </c:pt>
                <c:pt idx="24">
                  <c:v>8.2522689338618846</c:v>
                </c:pt>
                <c:pt idx="25">
                  <c:v>3.9436053715548702</c:v>
                </c:pt>
                <c:pt idx="26">
                  <c:v>2.8649355162852497</c:v>
                </c:pt>
                <c:pt idx="27">
                  <c:v>9.2650139262942304</c:v>
                </c:pt>
                <c:pt idx="28">
                  <c:v>5.2040212891779962</c:v>
                </c:pt>
                <c:pt idx="29">
                  <c:v>4.8154493407356007</c:v>
                </c:pt>
                <c:pt idx="30">
                  <c:v>8.6249421192390869</c:v>
                </c:pt>
                <c:pt idx="31">
                  <c:v>6.3465907084593765</c:v>
                </c:pt>
                <c:pt idx="32">
                  <c:v>4.8957279888080514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87A6-4E40-B5D3-6285EB9A15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4959711"/>
        <c:axId val="1454960543"/>
      </c:lineChart>
      <c:catAx>
        <c:axId val="1454959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60543"/>
        <c:crosses val="autoZero"/>
        <c:auto val="1"/>
        <c:lblAlgn val="ctr"/>
        <c:lblOffset val="100"/>
        <c:noMultiLvlLbl val="0"/>
      </c:catAx>
      <c:valAx>
        <c:axId val="1454960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59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4633524753590744E-2"/>
          <c:y val="3.3506047689549463E-2"/>
          <c:w val="0.96536650223414411"/>
          <c:h val="0.86505918361053435"/>
        </c:manualLayout>
      </c:layout>
      <c:lineChart>
        <c:grouping val="standard"/>
        <c:varyColors val="0"/>
        <c:ser>
          <c:idx val="1"/>
          <c:order val="0"/>
          <c:tx>
            <c:strRef>
              <c:f>'x estados'!$G$10</c:f>
              <c:strCache>
                <c:ptCount val="1"/>
                <c:pt idx="0">
                  <c:v>Porcentaje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1.1487963999382829E-2"/>
                  <c:y val="-1.958224543080942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FCA7-4808-8AD5-FF0AE5EA3ECB}"/>
                </c:ext>
              </c:extLst>
            </c:dLbl>
            <c:dLbl>
              <c:idx val="1"/>
              <c:layout>
                <c:manualLayout>
                  <c:x val="-1.1487963999382829E-2"/>
                  <c:y val="-2.28459530026109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FCA7-4808-8AD5-FF0AE5EA3ECB}"/>
                </c:ext>
              </c:extLst>
            </c:dLbl>
            <c:dLbl>
              <c:idx val="3"/>
              <c:layout>
                <c:manualLayout>
                  <c:x val="-1.066739514228407E-2"/>
                  <c:y val="-2.284595300261096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FCA7-4808-8AD5-FF0AE5EA3ECB}"/>
                </c:ext>
              </c:extLst>
            </c:dLbl>
            <c:dLbl>
              <c:idx val="4"/>
              <c:layout>
                <c:manualLayout>
                  <c:x val="-2.4617065712963203E-3"/>
                  <c:y val="-1.142297650130548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FCA7-4808-8AD5-FF0AE5EA3ECB}"/>
                </c:ext>
              </c:extLst>
            </c:dLbl>
            <c:dLbl>
              <c:idx val="8"/>
              <c:layout>
                <c:manualLayout>
                  <c:x val="-2.940477210326747E-2"/>
                  <c:y val="-4.365079933378110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FCA7-4808-8AD5-FF0AE5EA3ECB}"/>
                </c:ext>
              </c:extLst>
            </c:dLbl>
            <c:dLbl>
              <c:idx val="9"/>
              <c:layout>
                <c:manualLayout>
                  <c:x val="-1.8571435012589947E-2"/>
                  <c:y val="2.910053288918740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7-FCA7-4808-8AD5-FF0AE5EA3ECB}"/>
                </c:ext>
              </c:extLst>
            </c:dLbl>
            <c:dLbl>
              <c:idx val="10"/>
              <c:layout>
                <c:manualLayout>
                  <c:x val="-2.940477210326747E-2"/>
                  <c:y val="-4.7288365944929564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accent5">
                          <a:lumMod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MX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6-FCA7-4808-8AD5-FF0AE5EA3EC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5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'x estados'!$B$11:$B$43</c:f>
              <c:strCache>
                <c:ptCount val="33"/>
                <c:pt idx="0">
                  <c:v>Aguascalientes</c:v>
                </c:pt>
                <c:pt idx="1">
                  <c:v>Baja California</c:v>
                </c:pt>
                <c:pt idx="2">
                  <c:v>Baja California Sur</c:v>
                </c:pt>
                <c:pt idx="3">
                  <c:v>Campeche</c:v>
                </c:pt>
                <c:pt idx="4">
                  <c:v>Coahuila</c:v>
                </c:pt>
                <c:pt idx="5">
                  <c:v>Colima</c:v>
                </c:pt>
                <c:pt idx="6">
                  <c:v>Chiapas</c:v>
                </c:pt>
                <c:pt idx="7">
                  <c:v>Chihuahua</c:v>
                </c:pt>
                <c:pt idx="8">
                  <c:v>Ciudad de México</c:v>
                </c:pt>
                <c:pt idx="9">
                  <c:v>Durango</c:v>
                </c:pt>
                <c:pt idx="10">
                  <c:v>Guanajuato</c:v>
                </c:pt>
                <c:pt idx="11">
                  <c:v>Guerrero</c:v>
                </c:pt>
                <c:pt idx="12">
                  <c:v>Hidalgo</c:v>
                </c:pt>
                <c:pt idx="13">
                  <c:v>Jalisco</c:v>
                </c:pt>
                <c:pt idx="14">
                  <c:v>México</c:v>
                </c:pt>
                <c:pt idx="15">
                  <c:v>Michoacán</c:v>
                </c:pt>
                <c:pt idx="16">
                  <c:v>Morelos</c:v>
                </c:pt>
                <c:pt idx="17">
                  <c:v>Nayarit</c:v>
                </c:pt>
                <c:pt idx="18">
                  <c:v>Nuevo León</c:v>
                </c:pt>
                <c:pt idx="19">
                  <c:v>Oaxaca</c:v>
                </c:pt>
                <c:pt idx="20">
                  <c:v>Puebla</c:v>
                </c:pt>
                <c:pt idx="21">
                  <c:v>Querétaro</c:v>
                </c:pt>
                <c:pt idx="22">
                  <c:v>Quintana Roo</c:v>
                </c:pt>
                <c:pt idx="23">
                  <c:v>San Luis Potosí</c:v>
                </c:pt>
                <c:pt idx="24">
                  <c:v>Sinaloa</c:v>
                </c:pt>
                <c:pt idx="25">
                  <c:v>Sonora</c:v>
                </c:pt>
                <c:pt idx="26">
                  <c:v>Tabasco</c:v>
                </c:pt>
                <c:pt idx="27">
                  <c:v>Tamaulipas</c:v>
                </c:pt>
                <c:pt idx="28">
                  <c:v>Tlaxcala</c:v>
                </c:pt>
                <c:pt idx="29">
                  <c:v>Veracruz</c:v>
                </c:pt>
                <c:pt idx="30">
                  <c:v>Yucatán</c:v>
                </c:pt>
                <c:pt idx="31">
                  <c:v>Zacatecas</c:v>
                </c:pt>
                <c:pt idx="32">
                  <c:v>República Mexicana</c:v>
                </c:pt>
              </c:strCache>
            </c:strRef>
          </c:cat>
          <c:val>
            <c:numRef>
              <c:f>'x estados'!$G$11:$G$43</c:f>
              <c:numCache>
                <c:formatCode>0.0</c:formatCode>
                <c:ptCount val="33"/>
                <c:pt idx="0">
                  <c:v>86.222117127768584</c:v>
                </c:pt>
                <c:pt idx="1">
                  <c:v>89.237725275425078</c:v>
                </c:pt>
                <c:pt idx="2">
                  <c:v>93.517672151127357</c:v>
                </c:pt>
                <c:pt idx="3">
                  <c:v>82.40882427952053</c:v>
                </c:pt>
                <c:pt idx="4">
                  <c:v>87.48510131108462</c:v>
                </c:pt>
                <c:pt idx="5">
                  <c:v>83.855079722848316</c:v>
                </c:pt>
                <c:pt idx="6">
                  <c:v>84.232652640843426</c:v>
                </c:pt>
                <c:pt idx="7">
                  <c:v>85.215057933024156</c:v>
                </c:pt>
                <c:pt idx="8">
                  <c:v>89.898594099406154</c:v>
                </c:pt>
                <c:pt idx="9">
                  <c:v>85.440601593506599</c:v>
                </c:pt>
                <c:pt idx="10">
                  <c:v>86.669355923087267</c:v>
                </c:pt>
                <c:pt idx="11">
                  <c:v>90.516560937819747</c:v>
                </c:pt>
                <c:pt idx="12">
                  <c:v>91.017789442986299</c:v>
                </c:pt>
                <c:pt idx="13">
                  <c:v>86.520604896717401</c:v>
                </c:pt>
                <c:pt idx="14">
                  <c:v>90.260495254518489</c:v>
                </c:pt>
                <c:pt idx="15">
                  <c:v>73.295305063260869</c:v>
                </c:pt>
                <c:pt idx="16">
                  <c:v>86.718772784274847</c:v>
                </c:pt>
                <c:pt idx="17">
                  <c:v>89.685951958126935</c:v>
                </c:pt>
                <c:pt idx="18">
                  <c:v>91.71548843466563</c:v>
                </c:pt>
                <c:pt idx="19">
                  <c:v>85.306456564002858</c:v>
                </c:pt>
                <c:pt idx="20">
                  <c:v>85.952150281613811</c:v>
                </c:pt>
                <c:pt idx="21">
                  <c:v>86.020678882249385</c:v>
                </c:pt>
                <c:pt idx="22">
                  <c:v>87.833807780940759</c:v>
                </c:pt>
                <c:pt idx="23">
                  <c:v>88.09294810141192</c:v>
                </c:pt>
                <c:pt idx="24">
                  <c:v>87.659440546494622</c:v>
                </c:pt>
                <c:pt idx="25">
                  <c:v>91.789858059956416</c:v>
                </c:pt>
                <c:pt idx="26">
                  <c:v>90.644301410831545</c:v>
                </c:pt>
                <c:pt idx="27">
                  <c:v>85.729611935294614</c:v>
                </c:pt>
                <c:pt idx="28">
                  <c:v>88.091979195182049</c:v>
                </c:pt>
                <c:pt idx="29">
                  <c:v>84.523651782165103</c:v>
                </c:pt>
                <c:pt idx="30">
                  <c:v>88.868819755216478</c:v>
                </c:pt>
                <c:pt idx="31">
                  <c:v>81.887239975640242</c:v>
                </c:pt>
                <c:pt idx="32">
                  <c:v>87.246570008598638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CA7-4808-8AD5-FF0AE5EA3E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4959711"/>
        <c:axId val="1454960543"/>
      </c:lineChart>
      <c:catAx>
        <c:axId val="1454959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60543"/>
        <c:crosses val="autoZero"/>
        <c:auto val="1"/>
        <c:lblAlgn val="ctr"/>
        <c:lblOffset val="100"/>
        <c:noMultiLvlLbl val="0"/>
      </c:catAx>
      <c:valAx>
        <c:axId val="1454960543"/>
        <c:scaling>
          <c:orientation val="minMax"/>
          <c:min val="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59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2237636304959858E-2"/>
          <c:y val="3.3506043524338544E-2"/>
          <c:w val="0.96536650223414411"/>
          <c:h val="0.86505918361053435"/>
        </c:manualLayout>
      </c:layout>
      <c:lineChart>
        <c:grouping val="standard"/>
        <c:varyColors val="0"/>
        <c:ser>
          <c:idx val="1"/>
          <c:order val="0"/>
          <c:tx>
            <c:strRef>
              <c:f>'x estados'!$G$10</c:f>
              <c:strCache>
                <c:ptCount val="1"/>
                <c:pt idx="0">
                  <c:v>Porcentaje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1.1487963999382829E-2"/>
                  <c:y val="-1.958224543080942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DE9E-4F75-873A-802DB45F0EB9}"/>
                </c:ext>
              </c:extLst>
            </c:dLbl>
            <c:dLbl>
              <c:idx val="1"/>
              <c:layout>
                <c:manualLayout>
                  <c:x val="-1.1487963999382829E-2"/>
                  <c:y val="-2.28459530026109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DE9E-4F75-873A-802DB45F0EB9}"/>
                </c:ext>
              </c:extLst>
            </c:dLbl>
            <c:dLbl>
              <c:idx val="3"/>
              <c:layout>
                <c:manualLayout>
                  <c:x val="-1.066739514228407E-2"/>
                  <c:y val="-2.284595300261096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DE9E-4F75-873A-802DB45F0EB9}"/>
                </c:ext>
              </c:extLst>
            </c:dLbl>
            <c:dLbl>
              <c:idx val="4"/>
              <c:layout>
                <c:manualLayout>
                  <c:x val="-2.4617065712963203E-3"/>
                  <c:y val="-1.142297650130548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DE9E-4F75-873A-802DB45F0EB9}"/>
                </c:ext>
              </c:extLst>
            </c:dLbl>
            <c:dLbl>
              <c:idx val="9"/>
              <c:layout>
                <c:manualLayout>
                  <c:x val="-8.8497240210079903E-3"/>
                  <c:y val="-2.495462850638934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6-DE9E-4F75-873A-802DB45F0EB9}"/>
                </c:ext>
              </c:extLst>
            </c:dLbl>
            <c:dLbl>
              <c:idx val="10"/>
              <c:layout>
                <c:manualLayout>
                  <c:x val="-3.3923942080530629E-2"/>
                  <c:y val="4.367059988618129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accent5">
                          <a:lumMod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MX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DE9E-4F75-873A-802DB45F0EB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5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'x estados'!$B$11:$B$43</c:f>
              <c:strCache>
                <c:ptCount val="33"/>
                <c:pt idx="0">
                  <c:v>Aguascalientes</c:v>
                </c:pt>
                <c:pt idx="1">
                  <c:v>Baja California</c:v>
                </c:pt>
                <c:pt idx="2">
                  <c:v>Baja California Sur</c:v>
                </c:pt>
                <c:pt idx="3">
                  <c:v>Campeche</c:v>
                </c:pt>
                <c:pt idx="4">
                  <c:v>Coahuila</c:v>
                </c:pt>
                <c:pt idx="5">
                  <c:v>Colima</c:v>
                </c:pt>
                <c:pt idx="6">
                  <c:v>Chiapas</c:v>
                </c:pt>
                <c:pt idx="7">
                  <c:v>Chihuahua</c:v>
                </c:pt>
                <c:pt idx="8">
                  <c:v>Ciudad de México</c:v>
                </c:pt>
                <c:pt idx="9">
                  <c:v>Durango</c:v>
                </c:pt>
                <c:pt idx="10">
                  <c:v>Guanajuato</c:v>
                </c:pt>
                <c:pt idx="11">
                  <c:v>Guerrero</c:v>
                </c:pt>
                <c:pt idx="12">
                  <c:v>Hidalgo</c:v>
                </c:pt>
                <c:pt idx="13">
                  <c:v>Jalisco</c:v>
                </c:pt>
                <c:pt idx="14">
                  <c:v>México</c:v>
                </c:pt>
                <c:pt idx="15">
                  <c:v>Michoacán</c:v>
                </c:pt>
                <c:pt idx="16">
                  <c:v>Morelos</c:v>
                </c:pt>
                <c:pt idx="17">
                  <c:v>Nayarit</c:v>
                </c:pt>
                <c:pt idx="18">
                  <c:v>Nuevo León</c:v>
                </c:pt>
                <c:pt idx="19">
                  <c:v>Oaxaca</c:v>
                </c:pt>
                <c:pt idx="20">
                  <c:v>Puebla</c:v>
                </c:pt>
                <c:pt idx="21">
                  <c:v>Querétaro</c:v>
                </c:pt>
                <c:pt idx="22">
                  <c:v>Quintana Roo</c:v>
                </c:pt>
                <c:pt idx="23">
                  <c:v>San Luis Potosí</c:v>
                </c:pt>
                <c:pt idx="24">
                  <c:v>Sinaloa</c:v>
                </c:pt>
                <c:pt idx="25">
                  <c:v>Sonora</c:v>
                </c:pt>
                <c:pt idx="26">
                  <c:v>Tabasco</c:v>
                </c:pt>
                <c:pt idx="27">
                  <c:v>Tamaulipas</c:v>
                </c:pt>
                <c:pt idx="28">
                  <c:v>Tlaxcala</c:v>
                </c:pt>
                <c:pt idx="29">
                  <c:v>Veracruz</c:v>
                </c:pt>
                <c:pt idx="30">
                  <c:v>Yucatán</c:v>
                </c:pt>
                <c:pt idx="31">
                  <c:v>Zacatecas</c:v>
                </c:pt>
                <c:pt idx="32">
                  <c:v>República Mexicana</c:v>
                </c:pt>
              </c:strCache>
            </c:strRef>
          </c:cat>
          <c:val>
            <c:numRef>
              <c:f>'x estados'!$G$11:$G$43</c:f>
              <c:numCache>
                <c:formatCode>0.0</c:formatCode>
                <c:ptCount val="33"/>
                <c:pt idx="0">
                  <c:v>74.99814121787405</c:v>
                </c:pt>
                <c:pt idx="1">
                  <c:v>81.808160535117054</c:v>
                </c:pt>
                <c:pt idx="2">
                  <c:v>86.824618600831243</c:v>
                </c:pt>
                <c:pt idx="3">
                  <c:v>74.297369917822181</c:v>
                </c:pt>
                <c:pt idx="4">
                  <c:v>75.795617816091948</c:v>
                </c:pt>
                <c:pt idx="5">
                  <c:v>83.759561737901095</c:v>
                </c:pt>
                <c:pt idx="6">
                  <c:v>65.157867077533126</c:v>
                </c:pt>
                <c:pt idx="7">
                  <c:v>73.06059398536928</c:v>
                </c:pt>
                <c:pt idx="8">
                  <c:v>122.58704087599001</c:v>
                </c:pt>
                <c:pt idx="9">
                  <c:v>75.197670795357169</c:v>
                </c:pt>
                <c:pt idx="10">
                  <c:v>72.136629572709339</c:v>
                </c:pt>
                <c:pt idx="11">
                  <c:v>69.752986530864774</c:v>
                </c:pt>
                <c:pt idx="12">
                  <c:v>87.344312793334709</c:v>
                </c:pt>
                <c:pt idx="13">
                  <c:v>73.441065022647891</c:v>
                </c:pt>
                <c:pt idx="14">
                  <c:v>77.360655756130285</c:v>
                </c:pt>
                <c:pt idx="15">
                  <c:v>64.27667001497116</c:v>
                </c:pt>
                <c:pt idx="16">
                  <c:v>77.732034837995556</c:v>
                </c:pt>
                <c:pt idx="17">
                  <c:v>78.709021825572151</c:v>
                </c:pt>
                <c:pt idx="18">
                  <c:v>68.621055235537327</c:v>
                </c:pt>
                <c:pt idx="19">
                  <c:v>65.650426855548247</c:v>
                </c:pt>
                <c:pt idx="20">
                  <c:v>82.457698712150233</c:v>
                </c:pt>
                <c:pt idx="21">
                  <c:v>77.100291302538494</c:v>
                </c:pt>
                <c:pt idx="22">
                  <c:v>78.629132068678416</c:v>
                </c:pt>
                <c:pt idx="23">
                  <c:v>70.261544253236607</c:v>
                </c:pt>
                <c:pt idx="24">
                  <c:v>84.280151426697074</c:v>
                </c:pt>
                <c:pt idx="25">
                  <c:v>73.942490420262317</c:v>
                </c:pt>
                <c:pt idx="26">
                  <c:v>85.566373394072031</c:v>
                </c:pt>
                <c:pt idx="27">
                  <c:v>77.934726042673404</c:v>
                </c:pt>
                <c:pt idx="28">
                  <c:v>76.250367166012438</c:v>
                </c:pt>
                <c:pt idx="29">
                  <c:v>73.197075516898252</c:v>
                </c:pt>
                <c:pt idx="30">
                  <c:v>82.105226523278787</c:v>
                </c:pt>
                <c:pt idx="31">
                  <c:v>73.393716076077837</c:v>
                </c:pt>
                <c:pt idx="32">
                  <c:v>77.620269611045259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DE9E-4F75-873A-802DB45F0E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4959711"/>
        <c:axId val="1454960543"/>
      </c:lineChart>
      <c:catAx>
        <c:axId val="1454959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60543"/>
        <c:crosses val="autoZero"/>
        <c:auto val="1"/>
        <c:lblAlgn val="ctr"/>
        <c:lblOffset val="100"/>
        <c:noMultiLvlLbl val="0"/>
      </c:catAx>
      <c:valAx>
        <c:axId val="1454960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59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4633524753590744E-2"/>
          <c:y val="3.3506047689549463E-2"/>
          <c:w val="0.96536650223414411"/>
          <c:h val="0.86505918361053435"/>
        </c:manualLayout>
      </c:layout>
      <c:lineChart>
        <c:grouping val="standard"/>
        <c:varyColors val="0"/>
        <c:ser>
          <c:idx val="1"/>
          <c:order val="0"/>
          <c:tx>
            <c:strRef>
              <c:f>'x estados'!$G$10</c:f>
              <c:strCache>
                <c:ptCount val="1"/>
                <c:pt idx="0">
                  <c:v>Porcentaje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2.146867341563395E-3"/>
                  <c:y val="-1.958212929660689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9F49-4EC1-8382-5BE3FDF36F4A}"/>
                </c:ext>
              </c:extLst>
            </c:dLbl>
            <c:dLbl>
              <c:idx val="1"/>
              <c:layout>
                <c:manualLayout>
                  <c:x val="-1.1487963999382829E-2"/>
                  <c:y val="-2.28459530026109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9F49-4EC1-8382-5BE3FDF36F4A}"/>
                </c:ext>
              </c:extLst>
            </c:dLbl>
            <c:dLbl>
              <c:idx val="3"/>
              <c:layout>
                <c:manualLayout>
                  <c:x val="-1.066739514228407E-2"/>
                  <c:y val="-2.284595300261096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9F49-4EC1-8382-5BE3FDF36F4A}"/>
                </c:ext>
              </c:extLst>
            </c:dLbl>
            <c:dLbl>
              <c:idx val="4"/>
              <c:layout>
                <c:manualLayout>
                  <c:x val="-2.4617065712963203E-3"/>
                  <c:y val="-1.142297650130548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9F49-4EC1-8382-5BE3FDF36F4A}"/>
                </c:ext>
              </c:extLst>
            </c:dLbl>
            <c:dLbl>
              <c:idx val="1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accent5">
                          <a:lumMod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MX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9F49-4EC1-8382-5BE3FDF36F4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5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'x estados'!$B$11:$B$43</c:f>
              <c:strCache>
                <c:ptCount val="33"/>
                <c:pt idx="0">
                  <c:v>Aguascalientes</c:v>
                </c:pt>
                <c:pt idx="1">
                  <c:v>Baja California</c:v>
                </c:pt>
                <c:pt idx="2">
                  <c:v>Baja California Sur</c:v>
                </c:pt>
                <c:pt idx="3">
                  <c:v>Campeche</c:v>
                </c:pt>
                <c:pt idx="4">
                  <c:v>Coahuila</c:v>
                </c:pt>
                <c:pt idx="5">
                  <c:v>Colima</c:v>
                </c:pt>
                <c:pt idx="6">
                  <c:v>Chiapas</c:v>
                </c:pt>
                <c:pt idx="7">
                  <c:v>Chihuahua</c:v>
                </c:pt>
                <c:pt idx="8">
                  <c:v>Ciudad de México</c:v>
                </c:pt>
                <c:pt idx="9">
                  <c:v>Durango</c:v>
                </c:pt>
                <c:pt idx="10">
                  <c:v>Guanajuato</c:v>
                </c:pt>
                <c:pt idx="11">
                  <c:v>Guerrero</c:v>
                </c:pt>
                <c:pt idx="12">
                  <c:v>Hidalgo</c:v>
                </c:pt>
                <c:pt idx="13">
                  <c:v>Jalisco</c:v>
                </c:pt>
                <c:pt idx="14">
                  <c:v>México</c:v>
                </c:pt>
                <c:pt idx="15">
                  <c:v>Michoacán</c:v>
                </c:pt>
                <c:pt idx="16">
                  <c:v>Morelos</c:v>
                </c:pt>
                <c:pt idx="17">
                  <c:v>Nayarit</c:v>
                </c:pt>
                <c:pt idx="18">
                  <c:v>Nuevo León</c:v>
                </c:pt>
                <c:pt idx="19">
                  <c:v>Oaxaca</c:v>
                </c:pt>
                <c:pt idx="20">
                  <c:v>Puebla</c:v>
                </c:pt>
                <c:pt idx="21">
                  <c:v>Querétaro</c:v>
                </c:pt>
                <c:pt idx="22">
                  <c:v>Quintana Roo</c:v>
                </c:pt>
                <c:pt idx="23">
                  <c:v>San Luis Potosí</c:v>
                </c:pt>
                <c:pt idx="24">
                  <c:v>Sinaloa</c:v>
                </c:pt>
                <c:pt idx="25">
                  <c:v>Sonora</c:v>
                </c:pt>
                <c:pt idx="26">
                  <c:v>Tabasco</c:v>
                </c:pt>
                <c:pt idx="27">
                  <c:v>Tamaulipas</c:v>
                </c:pt>
                <c:pt idx="28">
                  <c:v>Tlaxcala</c:v>
                </c:pt>
                <c:pt idx="29">
                  <c:v>Veracruz</c:v>
                </c:pt>
                <c:pt idx="30">
                  <c:v>Yucatán</c:v>
                </c:pt>
                <c:pt idx="31">
                  <c:v>Zacatecas</c:v>
                </c:pt>
                <c:pt idx="32">
                  <c:v>República Mexicana</c:v>
                </c:pt>
              </c:strCache>
            </c:strRef>
          </c:cat>
          <c:val>
            <c:numRef>
              <c:f>'x estados'!$G$11:$G$43</c:f>
              <c:numCache>
                <c:formatCode>0.0</c:formatCode>
                <c:ptCount val="33"/>
                <c:pt idx="0">
                  <c:v>7.3973100690657994</c:v>
                </c:pt>
                <c:pt idx="1">
                  <c:v>11.65954774691096</c:v>
                </c:pt>
                <c:pt idx="2">
                  <c:v>9.3616533379195737</c:v>
                </c:pt>
                <c:pt idx="3">
                  <c:v>9.1309856924132848</c:v>
                </c:pt>
                <c:pt idx="4">
                  <c:v>8.5270399418682743</c:v>
                </c:pt>
                <c:pt idx="5">
                  <c:v>3.2039303152691545</c:v>
                </c:pt>
                <c:pt idx="6">
                  <c:v>12.770432830007106</c:v>
                </c:pt>
                <c:pt idx="7">
                  <c:v>14.623159227262628</c:v>
                </c:pt>
                <c:pt idx="8">
                  <c:v>12.967050120759859</c:v>
                </c:pt>
                <c:pt idx="9">
                  <c:v>14.455163483327937</c:v>
                </c:pt>
                <c:pt idx="10">
                  <c:v>13.089544821293275</c:v>
                </c:pt>
                <c:pt idx="11">
                  <c:v>9.7299362709644015</c:v>
                </c:pt>
                <c:pt idx="12">
                  <c:v>11.761071346750619</c:v>
                </c:pt>
                <c:pt idx="13">
                  <c:v>6.9805165050679125</c:v>
                </c:pt>
                <c:pt idx="14">
                  <c:v>9.3866865031512638</c:v>
                </c:pt>
                <c:pt idx="15">
                  <c:v>13.829545182382109</c:v>
                </c:pt>
                <c:pt idx="16">
                  <c:v>14.022508962364311</c:v>
                </c:pt>
                <c:pt idx="17">
                  <c:v>10.923379174852654</c:v>
                </c:pt>
                <c:pt idx="18">
                  <c:v>10.839079808628217</c:v>
                </c:pt>
                <c:pt idx="19">
                  <c:v>11.204832859198543</c:v>
                </c:pt>
                <c:pt idx="20">
                  <c:v>7.6908886063105752</c:v>
                </c:pt>
                <c:pt idx="21">
                  <c:v>10.408480504339568</c:v>
                </c:pt>
                <c:pt idx="22">
                  <c:v>6.8527846145040368</c:v>
                </c:pt>
                <c:pt idx="23">
                  <c:v>7.4712121762504964</c:v>
                </c:pt>
                <c:pt idx="24">
                  <c:v>9.8247568447662701</c:v>
                </c:pt>
                <c:pt idx="25">
                  <c:v>9.3407148996410339</c:v>
                </c:pt>
                <c:pt idx="26">
                  <c:v>8.1832021225696998</c:v>
                </c:pt>
                <c:pt idx="27">
                  <c:v>7.6940897507529193</c:v>
                </c:pt>
                <c:pt idx="28">
                  <c:v>7.9163018735773028</c:v>
                </c:pt>
                <c:pt idx="29">
                  <c:v>6.4496536792449817</c:v>
                </c:pt>
                <c:pt idx="30">
                  <c:v>9.8743191403683479</c:v>
                </c:pt>
                <c:pt idx="31">
                  <c:v>8.9317119365069804</c:v>
                </c:pt>
                <c:pt idx="32">
                  <c:v>10.078872476049883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9F49-4EC1-8382-5BE3FDF36F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4959711"/>
        <c:axId val="1454960543"/>
      </c:lineChart>
      <c:catAx>
        <c:axId val="1454959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60543"/>
        <c:crosses val="autoZero"/>
        <c:auto val="1"/>
        <c:lblAlgn val="ctr"/>
        <c:lblOffset val="100"/>
        <c:noMultiLvlLbl val="0"/>
      </c:catAx>
      <c:valAx>
        <c:axId val="1454960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59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4633524753590744E-2"/>
          <c:y val="3.3506047689549463E-2"/>
          <c:w val="0.96536650223414411"/>
          <c:h val="0.86505918361053435"/>
        </c:manualLayout>
      </c:layout>
      <c:lineChart>
        <c:grouping val="standard"/>
        <c:varyColors val="0"/>
        <c:ser>
          <c:idx val="1"/>
          <c:order val="0"/>
          <c:tx>
            <c:strRef>
              <c:f>'x estados'!$G$10</c:f>
              <c:strCache>
                <c:ptCount val="1"/>
                <c:pt idx="0">
                  <c:v>Porcentaje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1.1487963999382829E-2"/>
                  <c:y val="-1.958224543080942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9D87-4BD9-A369-0E5E9124B389}"/>
                </c:ext>
              </c:extLst>
            </c:dLbl>
            <c:dLbl>
              <c:idx val="1"/>
              <c:layout>
                <c:manualLayout>
                  <c:x val="-1.1487963999382829E-2"/>
                  <c:y val="-2.28459530026109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9D87-4BD9-A369-0E5E9124B389}"/>
                </c:ext>
              </c:extLst>
            </c:dLbl>
            <c:dLbl>
              <c:idx val="3"/>
              <c:layout>
                <c:manualLayout>
                  <c:x val="-1.066739514228407E-2"/>
                  <c:y val="-2.284595300261096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9D87-4BD9-A369-0E5E9124B389}"/>
                </c:ext>
              </c:extLst>
            </c:dLbl>
            <c:dLbl>
              <c:idx val="4"/>
              <c:layout>
                <c:manualLayout>
                  <c:x val="-2.4617065712963203E-3"/>
                  <c:y val="-1.142297650130548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9D87-4BD9-A369-0E5E9124B389}"/>
                </c:ext>
              </c:extLst>
            </c:dLbl>
            <c:dLbl>
              <c:idx val="1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50" b="1" i="0" u="none" strike="noStrike" kern="1200" baseline="0">
                      <a:solidFill>
                        <a:schemeClr val="accent5">
                          <a:lumMod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MX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9D87-4BD9-A369-0E5E9124B38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5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'x estados'!$B$11:$B$43</c:f>
              <c:strCache>
                <c:ptCount val="33"/>
                <c:pt idx="0">
                  <c:v>Aguascalientes</c:v>
                </c:pt>
                <c:pt idx="1">
                  <c:v>Baja California</c:v>
                </c:pt>
                <c:pt idx="2">
                  <c:v>Baja California Sur</c:v>
                </c:pt>
                <c:pt idx="3">
                  <c:v>Campeche</c:v>
                </c:pt>
                <c:pt idx="4">
                  <c:v>Coahuila</c:v>
                </c:pt>
                <c:pt idx="5">
                  <c:v>Colima</c:v>
                </c:pt>
                <c:pt idx="6">
                  <c:v>Chiapas</c:v>
                </c:pt>
                <c:pt idx="7">
                  <c:v>Chihuahua</c:v>
                </c:pt>
                <c:pt idx="8">
                  <c:v>Ciudad de México</c:v>
                </c:pt>
                <c:pt idx="9">
                  <c:v>Durango</c:v>
                </c:pt>
                <c:pt idx="10">
                  <c:v>Guanajuato</c:v>
                </c:pt>
                <c:pt idx="11">
                  <c:v>Guerrero</c:v>
                </c:pt>
                <c:pt idx="12">
                  <c:v>Hidalgo</c:v>
                </c:pt>
                <c:pt idx="13">
                  <c:v>Jalisco</c:v>
                </c:pt>
                <c:pt idx="14">
                  <c:v>México</c:v>
                </c:pt>
                <c:pt idx="15">
                  <c:v>Michoacán</c:v>
                </c:pt>
                <c:pt idx="16">
                  <c:v>Morelos</c:v>
                </c:pt>
                <c:pt idx="17">
                  <c:v>Nayarit</c:v>
                </c:pt>
                <c:pt idx="18">
                  <c:v>Nuevo León</c:v>
                </c:pt>
                <c:pt idx="19">
                  <c:v>Oaxaca</c:v>
                </c:pt>
                <c:pt idx="20">
                  <c:v>Puebla</c:v>
                </c:pt>
                <c:pt idx="21">
                  <c:v>Querétaro</c:v>
                </c:pt>
                <c:pt idx="22">
                  <c:v>Quintana Roo</c:v>
                </c:pt>
                <c:pt idx="23">
                  <c:v>San Luis Potosí</c:v>
                </c:pt>
                <c:pt idx="24">
                  <c:v>Sinaloa</c:v>
                </c:pt>
                <c:pt idx="25">
                  <c:v>Sonora</c:v>
                </c:pt>
                <c:pt idx="26">
                  <c:v>Tabasco</c:v>
                </c:pt>
                <c:pt idx="27">
                  <c:v>Tamaulipas</c:v>
                </c:pt>
                <c:pt idx="28">
                  <c:v>Tlaxcala</c:v>
                </c:pt>
                <c:pt idx="29">
                  <c:v>Veracruz</c:v>
                </c:pt>
                <c:pt idx="30">
                  <c:v>Yucatán</c:v>
                </c:pt>
                <c:pt idx="31">
                  <c:v>Zacatecas</c:v>
                </c:pt>
                <c:pt idx="32">
                  <c:v>República Mexicana</c:v>
                </c:pt>
              </c:strCache>
            </c:strRef>
          </c:cat>
          <c:val>
            <c:numRef>
              <c:f>'x estados'!$G$11:$G$43</c:f>
              <c:numCache>
                <c:formatCode>0.0</c:formatCode>
                <c:ptCount val="33"/>
                <c:pt idx="0">
                  <c:v>13.818105762191934</c:v>
                </c:pt>
                <c:pt idx="1">
                  <c:v>13.295577881056408</c:v>
                </c:pt>
                <c:pt idx="2">
                  <c:v>12.372203741569265</c:v>
                </c:pt>
                <c:pt idx="3">
                  <c:v>11.57255650885044</c:v>
                </c:pt>
                <c:pt idx="4">
                  <c:v>9.9922836305103573</c:v>
                </c:pt>
                <c:pt idx="5">
                  <c:v>8.4384954667973577</c:v>
                </c:pt>
                <c:pt idx="6">
                  <c:v>5.9557915344837342</c:v>
                </c:pt>
                <c:pt idx="7">
                  <c:v>14.38603107557701</c:v>
                </c:pt>
                <c:pt idx="8">
                  <c:v>27.584459130163552</c:v>
                </c:pt>
                <c:pt idx="9">
                  <c:v>10.433319310054689</c:v>
                </c:pt>
                <c:pt idx="10">
                  <c:v>11.837291691670337</c:v>
                </c:pt>
                <c:pt idx="11">
                  <c:v>14.529564974062037</c:v>
                </c:pt>
                <c:pt idx="12">
                  <c:v>11.335139610145252</c:v>
                </c:pt>
                <c:pt idx="13">
                  <c:v>10.621382589408624</c:v>
                </c:pt>
                <c:pt idx="14">
                  <c:v>7.6388010030701388</c:v>
                </c:pt>
                <c:pt idx="15">
                  <c:v>10.510026652702532</c:v>
                </c:pt>
                <c:pt idx="16">
                  <c:v>11.602862404926261</c:v>
                </c:pt>
                <c:pt idx="17">
                  <c:v>8.9724777918781751</c:v>
                </c:pt>
                <c:pt idx="18">
                  <c:v>21.387906178941606</c:v>
                </c:pt>
                <c:pt idx="19">
                  <c:v>11.07163915094339</c:v>
                </c:pt>
                <c:pt idx="20">
                  <c:v>8.2196190832242948</c:v>
                </c:pt>
                <c:pt idx="21">
                  <c:v>15.845199843492486</c:v>
                </c:pt>
                <c:pt idx="22">
                  <c:v>9.6879930154548433</c:v>
                </c:pt>
                <c:pt idx="23">
                  <c:v>11.912306488250902</c:v>
                </c:pt>
                <c:pt idx="24">
                  <c:v>14.284960103775434</c:v>
                </c:pt>
                <c:pt idx="25">
                  <c:v>13.850530219829682</c:v>
                </c:pt>
                <c:pt idx="26">
                  <c:v>9.3760091858337233</c:v>
                </c:pt>
                <c:pt idx="27">
                  <c:v>9.3093574452272847</c:v>
                </c:pt>
                <c:pt idx="28">
                  <c:v>10.143629851619028</c:v>
                </c:pt>
                <c:pt idx="29">
                  <c:v>14.604621040649979</c:v>
                </c:pt>
                <c:pt idx="30">
                  <c:v>15.635883411635465</c:v>
                </c:pt>
                <c:pt idx="31">
                  <c:v>10.055528335783116</c:v>
                </c:pt>
                <c:pt idx="32">
                  <c:v>12.682139921250146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9D87-4BD9-A369-0E5E9124B3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4959711"/>
        <c:axId val="1454960543"/>
      </c:lineChart>
      <c:catAx>
        <c:axId val="1454959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60543"/>
        <c:crosses val="autoZero"/>
        <c:auto val="1"/>
        <c:lblAlgn val="ctr"/>
        <c:lblOffset val="100"/>
        <c:noMultiLvlLbl val="0"/>
      </c:catAx>
      <c:valAx>
        <c:axId val="1454960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59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4633524753590744E-2"/>
          <c:y val="3.3506047689549463E-2"/>
          <c:w val="0.96536650223414411"/>
          <c:h val="0.86505918361053435"/>
        </c:manualLayout>
      </c:layout>
      <c:lineChart>
        <c:grouping val="standard"/>
        <c:varyColors val="0"/>
        <c:ser>
          <c:idx val="1"/>
          <c:order val="0"/>
          <c:tx>
            <c:strRef>
              <c:f>'x estados'!$G$10</c:f>
              <c:strCache>
                <c:ptCount val="1"/>
                <c:pt idx="0">
                  <c:v>Porcentaje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1.1487963999382829E-2"/>
                  <c:y val="-1.958224543080942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0C69-4C7B-B224-61261F8E3BAE}"/>
                </c:ext>
              </c:extLst>
            </c:dLbl>
            <c:dLbl>
              <c:idx val="1"/>
              <c:layout>
                <c:manualLayout>
                  <c:x val="-1.1487963999382829E-2"/>
                  <c:y val="-2.28459530026109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0C69-4C7B-B224-61261F8E3BAE}"/>
                </c:ext>
              </c:extLst>
            </c:dLbl>
            <c:dLbl>
              <c:idx val="3"/>
              <c:layout>
                <c:manualLayout>
                  <c:x val="-1.066739514228407E-2"/>
                  <c:y val="-2.284595300261096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0C69-4C7B-B224-61261F8E3BAE}"/>
                </c:ext>
              </c:extLst>
            </c:dLbl>
            <c:dLbl>
              <c:idx val="4"/>
              <c:layout>
                <c:manualLayout>
                  <c:x val="-2.4617065712963203E-3"/>
                  <c:y val="-1.142297650130548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0C69-4C7B-B224-61261F8E3BAE}"/>
                </c:ext>
              </c:extLst>
            </c:dLbl>
            <c:dLbl>
              <c:idx val="10"/>
              <c:layout>
                <c:manualLayout>
                  <c:x val="-1.9231551019347919E-2"/>
                  <c:y val="-5.6117816744007364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50" b="1" i="0" u="none" strike="noStrike" kern="1200" baseline="0">
                      <a:solidFill>
                        <a:schemeClr val="accent5">
                          <a:lumMod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MX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0C69-4C7B-B224-61261F8E3BA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5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'x estados'!$B$11:$B$43</c:f>
              <c:strCache>
                <c:ptCount val="33"/>
                <c:pt idx="0">
                  <c:v>Aguascalientes</c:v>
                </c:pt>
                <c:pt idx="1">
                  <c:v>Baja California</c:v>
                </c:pt>
                <c:pt idx="2">
                  <c:v>Baja California Sur</c:v>
                </c:pt>
                <c:pt idx="3">
                  <c:v>Campeche</c:v>
                </c:pt>
                <c:pt idx="4">
                  <c:v>Coahuila</c:v>
                </c:pt>
                <c:pt idx="5">
                  <c:v>Colima</c:v>
                </c:pt>
                <c:pt idx="6">
                  <c:v>Chiapas</c:v>
                </c:pt>
                <c:pt idx="7">
                  <c:v>Chihuahua</c:v>
                </c:pt>
                <c:pt idx="8">
                  <c:v>Ciudad de México</c:v>
                </c:pt>
                <c:pt idx="9">
                  <c:v>Durango</c:v>
                </c:pt>
                <c:pt idx="10">
                  <c:v>Guanajuato</c:v>
                </c:pt>
                <c:pt idx="11">
                  <c:v>Guerrero</c:v>
                </c:pt>
                <c:pt idx="12">
                  <c:v>Hidalgo</c:v>
                </c:pt>
                <c:pt idx="13">
                  <c:v>Jalisco</c:v>
                </c:pt>
                <c:pt idx="14">
                  <c:v>México</c:v>
                </c:pt>
                <c:pt idx="15">
                  <c:v>Michoacán</c:v>
                </c:pt>
                <c:pt idx="16">
                  <c:v>Morelos</c:v>
                </c:pt>
                <c:pt idx="17">
                  <c:v>Nayarit</c:v>
                </c:pt>
                <c:pt idx="18">
                  <c:v>Nuevo León</c:v>
                </c:pt>
                <c:pt idx="19">
                  <c:v>Oaxaca</c:v>
                </c:pt>
                <c:pt idx="20">
                  <c:v>Puebla</c:v>
                </c:pt>
                <c:pt idx="21">
                  <c:v>Querétaro</c:v>
                </c:pt>
                <c:pt idx="22">
                  <c:v>Quintana Roo</c:v>
                </c:pt>
                <c:pt idx="23">
                  <c:v>San Luis Potosí</c:v>
                </c:pt>
                <c:pt idx="24">
                  <c:v>Sinaloa</c:v>
                </c:pt>
                <c:pt idx="25">
                  <c:v>Sonora</c:v>
                </c:pt>
                <c:pt idx="26">
                  <c:v>Tabasco</c:v>
                </c:pt>
                <c:pt idx="27">
                  <c:v>Tamaulipas</c:v>
                </c:pt>
                <c:pt idx="28">
                  <c:v>Tlaxcala</c:v>
                </c:pt>
                <c:pt idx="29">
                  <c:v>Veracruz</c:v>
                </c:pt>
                <c:pt idx="30">
                  <c:v>Yucatán</c:v>
                </c:pt>
                <c:pt idx="31">
                  <c:v>Zacatecas</c:v>
                </c:pt>
                <c:pt idx="32">
                  <c:v>República Mexicana</c:v>
                </c:pt>
              </c:strCache>
            </c:strRef>
          </c:cat>
          <c:val>
            <c:numRef>
              <c:f>'x estados'!$G$11:$G$43</c:f>
              <c:numCache>
                <c:formatCode>0.0</c:formatCode>
                <c:ptCount val="33"/>
                <c:pt idx="0">
                  <c:v>76.107608601779091</c:v>
                </c:pt>
                <c:pt idx="1">
                  <c:v>64.728832766715243</c:v>
                </c:pt>
                <c:pt idx="2">
                  <c:v>75.20775623268699</c:v>
                </c:pt>
                <c:pt idx="3">
                  <c:v>67.285274018491222</c:v>
                </c:pt>
                <c:pt idx="4">
                  <c:v>72.84374491768915</c:v>
                </c:pt>
                <c:pt idx="5">
                  <c:v>78.21865766146054</c:v>
                </c:pt>
                <c:pt idx="6">
                  <c:v>61.260918227237596</c:v>
                </c:pt>
                <c:pt idx="7">
                  <c:v>61.053113242721082</c:v>
                </c:pt>
                <c:pt idx="8">
                  <c:v>66.420972153425367</c:v>
                </c:pt>
                <c:pt idx="9">
                  <c:v>59.347806173857286</c:v>
                </c:pt>
                <c:pt idx="10">
                  <c:v>63.970992608334967</c:v>
                </c:pt>
                <c:pt idx="11">
                  <c:v>68.106479156202909</c:v>
                </c:pt>
                <c:pt idx="12">
                  <c:v>65.999127716798725</c:v>
                </c:pt>
                <c:pt idx="13">
                  <c:v>63.601712951616854</c:v>
                </c:pt>
                <c:pt idx="14">
                  <c:v>71.79908359989625</c:v>
                </c:pt>
                <c:pt idx="15">
                  <c:v>60.803077999300456</c:v>
                </c:pt>
                <c:pt idx="16">
                  <c:v>59.500795997270863</c:v>
                </c:pt>
                <c:pt idx="17">
                  <c:v>70.446751538497679</c:v>
                </c:pt>
                <c:pt idx="18">
                  <c:v>68.215831644870136</c:v>
                </c:pt>
                <c:pt idx="19">
                  <c:v>67.190881308334014</c:v>
                </c:pt>
                <c:pt idx="20">
                  <c:v>75.633089476646035</c:v>
                </c:pt>
                <c:pt idx="21">
                  <c:v>67.395565012879374</c:v>
                </c:pt>
                <c:pt idx="22">
                  <c:v>78.020488699326336</c:v>
                </c:pt>
                <c:pt idx="23">
                  <c:v>72.908409676650848</c:v>
                </c:pt>
                <c:pt idx="24">
                  <c:v>70.759725485118111</c:v>
                </c:pt>
                <c:pt idx="25">
                  <c:v>71.784037558685441</c:v>
                </c:pt>
                <c:pt idx="26">
                  <c:v>75.252697331061896</c:v>
                </c:pt>
                <c:pt idx="27">
                  <c:v>74.033822827758044</c:v>
                </c:pt>
                <c:pt idx="28">
                  <c:v>74.670874661857539</c:v>
                </c:pt>
                <c:pt idx="29">
                  <c:v>77.028649983760218</c:v>
                </c:pt>
                <c:pt idx="30">
                  <c:v>68.480173230477732</c:v>
                </c:pt>
                <c:pt idx="31">
                  <c:v>68.159454538410884</c:v>
                </c:pt>
                <c:pt idx="32">
                  <c:v>68.782430810711546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0C69-4C7B-B224-61261F8E3B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4959711"/>
        <c:axId val="1454960543"/>
      </c:lineChart>
      <c:catAx>
        <c:axId val="1454959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60543"/>
        <c:crosses val="autoZero"/>
        <c:auto val="1"/>
        <c:lblAlgn val="ctr"/>
        <c:lblOffset val="100"/>
        <c:noMultiLvlLbl val="0"/>
      </c:catAx>
      <c:valAx>
        <c:axId val="1454960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59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4633524753590744E-2"/>
          <c:y val="3.3506047689549463E-2"/>
          <c:w val="0.96536650223414411"/>
          <c:h val="0.86505918361053435"/>
        </c:manualLayout>
      </c:layout>
      <c:lineChart>
        <c:grouping val="standard"/>
        <c:varyColors val="0"/>
        <c:ser>
          <c:idx val="1"/>
          <c:order val="0"/>
          <c:tx>
            <c:strRef>
              <c:f>'x estados'!$G$10</c:f>
              <c:strCache>
                <c:ptCount val="1"/>
                <c:pt idx="0">
                  <c:v>Porcentaje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1.1487963999382829E-2"/>
                  <c:y val="-1.958224543080942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CF59-4271-93D8-80DE771B8FD9}"/>
                </c:ext>
              </c:extLst>
            </c:dLbl>
            <c:dLbl>
              <c:idx val="1"/>
              <c:layout>
                <c:manualLayout>
                  <c:x val="-1.1487963999382829E-2"/>
                  <c:y val="-2.28459530026109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CF59-4271-93D8-80DE771B8FD9}"/>
                </c:ext>
              </c:extLst>
            </c:dLbl>
            <c:dLbl>
              <c:idx val="3"/>
              <c:layout>
                <c:manualLayout>
                  <c:x val="-1.066739514228407E-2"/>
                  <c:y val="-2.284595300261096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CF59-4271-93D8-80DE771B8FD9}"/>
                </c:ext>
              </c:extLst>
            </c:dLbl>
            <c:dLbl>
              <c:idx val="4"/>
              <c:layout>
                <c:manualLayout>
                  <c:x val="-2.4617065712963203E-3"/>
                  <c:y val="-1.142297650130548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CF59-4271-93D8-80DE771B8FD9}"/>
                </c:ext>
              </c:extLst>
            </c:dLbl>
            <c:dLbl>
              <c:idx val="9"/>
              <c:layout>
                <c:manualLayout>
                  <c:x val="-9.3672623278458229E-3"/>
                  <c:y val="-3.829788517268727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CF59-4271-93D8-80DE771B8FD9}"/>
                </c:ext>
              </c:extLst>
            </c:dLbl>
            <c:dLbl>
              <c:idx val="10"/>
              <c:layout>
                <c:manualLayout>
                  <c:x val="-1.2489683103794429E-2"/>
                  <c:y val="-3.4468096655418549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accent5">
                          <a:lumMod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MX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6-CF59-4271-93D8-80DE771B8FD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5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'x estados'!$B$11:$B$43</c:f>
              <c:strCache>
                <c:ptCount val="33"/>
                <c:pt idx="0">
                  <c:v>Aguascalientes</c:v>
                </c:pt>
                <c:pt idx="1">
                  <c:v>Baja California</c:v>
                </c:pt>
                <c:pt idx="2">
                  <c:v>Baja California Sur</c:v>
                </c:pt>
                <c:pt idx="3">
                  <c:v>Campeche</c:v>
                </c:pt>
                <c:pt idx="4">
                  <c:v>Coahuila</c:v>
                </c:pt>
                <c:pt idx="5">
                  <c:v>Colima</c:v>
                </c:pt>
                <c:pt idx="6">
                  <c:v>Chiapas</c:v>
                </c:pt>
                <c:pt idx="7">
                  <c:v>Chihuahua</c:v>
                </c:pt>
                <c:pt idx="8">
                  <c:v>Ciudad de México</c:v>
                </c:pt>
                <c:pt idx="9">
                  <c:v>Durango</c:v>
                </c:pt>
                <c:pt idx="10">
                  <c:v>Guanajuato</c:v>
                </c:pt>
                <c:pt idx="11">
                  <c:v>Guerrero</c:v>
                </c:pt>
                <c:pt idx="12">
                  <c:v>Hidalgo</c:v>
                </c:pt>
                <c:pt idx="13">
                  <c:v>Jalisco</c:v>
                </c:pt>
                <c:pt idx="14">
                  <c:v>México</c:v>
                </c:pt>
                <c:pt idx="15">
                  <c:v>Michoacán</c:v>
                </c:pt>
                <c:pt idx="16">
                  <c:v>Morelos</c:v>
                </c:pt>
                <c:pt idx="17">
                  <c:v>Nayarit</c:v>
                </c:pt>
                <c:pt idx="18">
                  <c:v>Nuevo León</c:v>
                </c:pt>
                <c:pt idx="19">
                  <c:v>Oaxaca</c:v>
                </c:pt>
                <c:pt idx="20">
                  <c:v>Puebla</c:v>
                </c:pt>
                <c:pt idx="21">
                  <c:v>Querétaro</c:v>
                </c:pt>
                <c:pt idx="22">
                  <c:v>Quintana Roo</c:v>
                </c:pt>
                <c:pt idx="23">
                  <c:v>San Luis Potosí</c:v>
                </c:pt>
                <c:pt idx="24">
                  <c:v>Sinaloa</c:v>
                </c:pt>
                <c:pt idx="25">
                  <c:v>Sonora</c:v>
                </c:pt>
                <c:pt idx="26">
                  <c:v>Tabasco</c:v>
                </c:pt>
                <c:pt idx="27">
                  <c:v>Tamaulipas</c:v>
                </c:pt>
                <c:pt idx="28">
                  <c:v>Tlaxcala</c:v>
                </c:pt>
                <c:pt idx="29">
                  <c:v>Veracruz</c:v>
                </c:pt>
                <c:pt idx="30">
                  <c:v>Yucatán</c:v>
                </c:pt>
                <c:pt idx="31">
                  <c:v>Zacatecas</c:v>
                </c:pt>
                <c:pt idx="32">
                  <c:v>República Mexicana</c:v>
                </c:pt>
              </c:strCache>
            </c:strRef>
          </c:cat>
          <c:val>
            <c:numRef>
              <c:f>'x estados'!$G$11:$G$43</c:f>
              <c:numCache>
                <c:formatCode>0.0</c:formatCode>
                <c:ptCount val="33"/>
                <c:pt idx="0">
                  <c:v>40.478662533819367</c:v>
                </c:pt>
                <c:pt idx="1">
                  <c:v>40.209087764176424</c:v>
                </c:pt>
                <c:pt idx="2">
                  <c:v>36.231245132184156</c:v>
                </c:pt>
                <c:pt idx="3">
                  <c:v>34.160417499235997</c:v>
                </c:pt>
                <c:pt idx="4">
                  <c:v>41.317071563743383</c:v>
                </c:pt>
                <c:pt idx="5">
                  <c:v>31.559351397352703</c:v>
                </c:pt>
                <c:pt idx="6">
                  <c:v>14.031568765727542</c:v>
                </c:pt>
                <c:pt idx="7">
                  <c:v>40.230992212418329</c:v>
                </c:pt>
                <c:pt idx="8">
                  <c:v>75.307360761600833</c:v>
                </c:pt>
                <c:pt idx="9">
                  <c:v>31.68133282108511</c:v>
                </c:pt>
                <c:pt idx="10">
                  <c:v>29.17987102759372</c:v>
                </c:pt>
                <c:pt idx="11">
                  <c:v>23.512503941591675</c:v>
                </c:pt>
                <c:pt idx="12">
                  <c:v>41.055606975931425</c:v>
                </c:pt>
                <c:pt idx="13">
                  <c:v>33.095219835000492</c:v>
                </c:pt>
                <c:pt idx="14">
                  <c:v>29.922926462953598</c:v>
                </c:pt>
                <c:pt idx="15">
                  <c:v>25.633655351594498</c:v>
                </c:pt>
                <c:pt idx="16">
                  <c:v>35.120889127566926</c:v>
                </c:pt>
                <c:pt idx="17">
                  <c:v>31.245229577995826</c:v>
                </c:pt>
                <c:pt idx="18">
                  <c:v>47.275439108848936</c:v>
                </c:pt>
                <c:pt idx="19">
                  <c:v>20.922390667786949</c:v>
                </c:pt>
                <c:pt idx="20">
                  <c:v>43.553393030676993</c:v>
                </c:pt>
                <c:pt idx="21">
                  <c:v>40.26413295056075</c:v>
                </c:pt>
                <c:pt idx="22">
                  <c:v>25.697588439036412</c:v>
                </c:pt>
                <c:pt idx="23">
                  <c:v>31.760425479518435</c:v>
                </c:pt>
                <c:pt idx="24">
                  <c:v>49.447267409979894</c:v>
                </c:pt>
                <c:pt idx="25">
                  <c:v>43.984294307066044</c:v>
                </c:pt>
                <c:pt idx="26">
                  <c:v>34.117668753515218</c:v>
                </c:pt>
                <c:pt idx="27">
                  <c:v>44.729835706895301</c:v>
                </c:pt>
                <c:pt idx="28">
                  <c:v>30.853217047885469</c:v>
                </c:pt>
                <c:pt idx="29">
                  <c:v>27.301876386769102</c:v>
                </c:pt>
                <c:pt idx="30">
                  <c:v>40.659216209120721</c:v>
                </c:pt>
                <c:pt idx="31">
                  <c:v>34.590840576443576</c:v>
                </c:pt>
                <c:pt idx="32">
                  <c:v>36.04881143821811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CF59-4271-93D8-80DE771B8F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4959711"/>
        <c:axId val="1454960543"/>
      </c:lineChart>
      <c:catAx>
        <c:axId val="1454959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60543"/>
        <c:crosses val="autoZero"/>
        <c:auto val="1"/>
        <c:lblAlgn val="ctr"/>
        <c:lblOffset val="100"/>
        <c:noMultiLvlLbl val="0"/>
      </c:catAx>
      <c:valAx>
        <c:axId val="1454960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59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4633524753590744E-2"/>
          <c:y val="3.3506047689549463E-2"/>
          <c:w val="0.96536650223414411"/>
          <c:h val="0.86505918361053435"/>
        </c:manualLayout>
      </c:layout>
      <c:lineChart>
        <c:grouping val="standard"/>
        <c:varyColors val="0"/>
        <c:ser>
          <c:idx val="1"/>
          <c:order val="0"/>
          <c:tx>
            <c:strRef>
              <c:f>'x estados'!$G$10</c:f>
              <c:strCache>
                <c:ptCount val="1"/>
                <c:pt idx="0">
                  <c:v>Porcentaje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1.1487963999382829E-2"/>
                  <c:y val="-1.958224543080942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C2CB-4968-B3EF-5A63039A9BAA}"/>
                </c:ext>
              </c:extLst>
            </c:dLbl>
            <c:dLbl>
              <c:idx val="1"/>
              <c:layout>
                <c:manualLayout>
                  <c:x val="-1.1487963999382829E-2"/>
                  <c:y val="-2.28459530026109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C2CB-4968-B3EF-5A63039A9BAA}"/>
                </c:ext>
              </c:extLst>
            </c:dLbl>
            <c:dLbl>
              <c:idx val="3"/>
              <c:layout>
                <c:manualLayout>
                  <c:x val="-1.066739514228407E-2"/>
                  <c:y val="-2.284595300261096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C2CB-4968-B3EF-5A63039A9BAA}"/>
                </c:ext>
              </c:extLst>
            </c:dLbl>
            <c:dLbl>
              <c:idx val="4"/>
              <c:layout>
                <c:manualLayout>
                  <c:x val="-2.4617065712963203E-3"/>
                  <c:y val="-1.142297650130548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C2CB-4968-B3EF-5A63039A9BAA}"/>
                </c:ext>
              </c:extLst>
            </c:dLbl>
            <c:dLbl>
              <c:idx val="10"/>
              <c:layout>
                <c:manualLayout>
                  <c:x val="-2.3214482494608966E-2"/>
                  <c:y val="-4.930921797651023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50" b="1" i="0" u="none" strike="noStrike" kern="1200" baseline="0">
                      <a:solidFill>
                        <a:schemeClr val="accent5">
                          <a:lumMod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MX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C2CB-4968-B3EF-5A63039A9BA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5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'x estados'!$B$11:$B$43</c:f>
              <c:strCache>
                <c:ptCount val="33"/>
                <c:pt idx="0">
                  <c:v>Aguascalientes</c:v>
                </c:pt>
                <c:pt idx="1">
                  <c:v>Baja California</c:v>
                </c:pt>
                <c:pt idx="2">
                  <c:v>Baja California Sur</c:v>
                </c:pt>
                <c:pt idx="3">
                  <c:v>Campeche</c:v>
                </c:pt>
                <c:pt idx="4">
                  <c:v>Coahuila</c:v>
                </c:pt>
                <c:pt idx="5">
                  <c:v>Colima</c:v>
                </c:pt>
                <c:pt idx="6">
                  <c:v>Chiapas</c:v>
                </c:pt>
                <c:pt idx="7">
                  <c:v>Chihuahua</c:v>
                </c:pt>
                <c:pt idx="8">
                  <c:v>Ciudad de México</c:v>
                </c:pt>
                <c:pt idx="9">
                  <c:v>Durango</c:v>
                </c:pt>
                <c:pt idx="10">
                  <c:v>Guanajuato</c:v>
                </c:pt>
                <c:pt idx="11">
                  <c:v>Guerrero</c:v>
                </c:pt>
                <c:pt idx="12">
                  <c:v>Hidalgo</c:v>
                </c:pt>
                <c:pt idx="13">
                  <c:v>Jalisco</c:v>
                </c:pt>
                <c:pt idx="14">
                  <c:v>México</c:v>
                </c:pt>
                <c:pt idx="15">
                  <c:v>Michoacán</c:v>
                </c:pt>
                <c:pt idx="16">
                  <c:v>Morelos</c:v>
                </c:pt>
                <c:pt idx="17">
                  <c:v>Nayarit</c:v>
                </c:pt>
                <c:pt idx="18">
                  <c:v>Nuevo León</c:v>
                </c:pt>
                <c:pt idx="19">
                  <c:v>Oaxaca</c:v>
                </c:pt>
                <c:pt idx="20">
                  <c:v>Puebla</c:v>
                </c:pt>
                <c:pt idx="21">
                  <c:v>Querétaro</c:v>
                </c:pt>
                <c:pt idx="22">
                  <c:v>Quintana Roo</c:v>
                </c:pt>
                <c:pt idx="23">
                  <c:v>San Luis Potosí</c:v>
                </c:pt>
                <c:pt idx="24">
                  <c:v>Sinaloa</c:v>
                </c:pt>
                <c:pt idx="25">
                  <c:v>Sonora</c:v>
                </c:pt>
                <c:pt idx="26">
                  <c:v>Tabasco</c:v>
                </c:pt>
                <c:pt idx="27">
                  <c:v>Tamaulipas</c:v>
                </c:pt>
                <c:pt idx="28">
                  <c:v>Tlaxcala</c:v>
                </c:pt>
                <c:pt idx="29">
                  <c:v>Veracruz</c:v>
                </c:pt>
                <c:pt idx="30">
                  <c:v>Yucatán</c:v>
                </c:pt>
                <c:pt idx="31">
                  <c:v>Zacatecas</c:v>
                </c:pt>
                <c:pt idx="32">
                  <c:v>República Mexicana</c:v>
                </c:pt>
              </c:strCache>
            </c:strRef>
          </c:cat>
          <c:val>
            <c:numRef>
              <c:f>'x estados'!$G$11:$G$43</c:f>
              <c:numCache>
                <c:formatCode>0.0</c:formatCode>
                <c:ptCount val="33"/>
                <c:pt idx="0">
                  <c:v>7.9251853516063786</c:v>
                </c:pt>
                <c:pt idx="1">
                  <c:v>0.87692987718245297</c:v>
                </c:pt>
                <c:pt idx="2">
                  <c:v>13.717298722368687</c:v>
                </c:pt>
                <c:pt idx="3">
                  <c:v>11.420018580325497</c:v>
                </c:pt>
                <c:pt idx="4">
                  <c:v>5.9081273338477791</c:v>
                </c:pt>
                <c:pt idx="5">
                  <c:v>10.75745172629653</c:v>
                </c:pt>
                <c:pt idx="6">
                  <c:v>5.1407134612213472</c:v>
                </c:pt>
                <c:pt idx="7">
                  <c:v>5.3554084882433965</c:v>
                </c:pt>
                <c:pt idx="8">
                  <c:v>6.8411284187719357</c:v>
                </c:pt>
                <c:pt idx="9">
                  <c:v>6.2278060830631476</c:v>
                </c:pt>
                <c:pt idx="10">
                  <c:v>8.2761532777367304</c:v>
                </c:pt>
                <c:pt idx="11">
                  <c:v>5.7963911209709673</c:v>
                </c:pt>
                <c:pt idx="12">
                  <c:v>4.2718083114938192</c:v>
                </c:pt>
                <c:pt idx="13">
                  <c:v>1.7214552918197734</c:v>
                </c:pt>
                <c:pt idx="14">
                  <c:v>8.8746446812606905</c:v>
                </c:pt>
                <c:pt idx="15">
                  <c:v>10.303700971351281</c:v>
                </c:pt>
                <c:pt idx="16">
                  <c:v>6.5118752804693596</c:v>
                </c:pt>
                <c:pt idx="17">
                  <c:v>7.3991229361038302</c:v>
                </c:pt>
                <c:pt idx="18">
                  <c:v>-8.0753344865325261E-2</c:v>
                </c:pt>
                <c:pt idx="19">
                  <c:v>8.1064133523674808</c:v>
                </c:pt>
                <c:pt idx="20">
                  <c:v>9.7388108675679259</c:v>
                </c:pt>
                <c:pt idx="21">
                  <c:v>1.8577226244957834</c:v>
                </c:pt>
                <c:pt idx="22">
                  <c:v>12.438476488553473</c:v>
                </c:pt>
                <c:pt idx="23">
                  <c:v>9.5994794859924131</c:v>
                </c:pt>
                <c:pt idx="24">
                  <c:v>11.757834736772066</c:v>
                </c:pt>
                <c:pt idx="25">
                  <c:v>10.040576707243376</c:v>
                </c:pt>
                <c:pt idx="26">
                  <c:v>9.3195146339486001</c:v>
                </c:pt>
                <c:pt idx="27">
                  <c:v>4.9909021930503066</c:v>
                </c:pt>
                <c:pt idx="28">
                  <c:v>6.8855169471185862</c:v>
                </c:pt>
                <c:pt idx="29">
                  <c:v>11.346518219257451</c:v>
                </c:pt>
                <c:pt idx="30">
                  <c:v>7.7875545989744888</c:v>
                </c:pt>
                <c:pt idx="31">
                  <c:v>10.173080838933013</c:v>
                </c:pt>
                <c:pt idx="32">
                  <c:v>6.9722237471610775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C2CB-4968-B3EF-5A63039A9B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4959711"/>
        <c:axId val="1454960543"/>
      </c:lineChart>
      <c:catAx>
        <c:axId val="1454959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60543"/>
        <c:crosses val="autoZero"/>
        <c:auto val="1"/>
        <c:lblAlgn val="ctr"/>
        <c:lblOffset val="100"/>
        <c:noMultiLvlLbl val="0"/>
      </c:catAx>
      <c:valAx>
        <c:axId val="1454960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59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4633524753590744E-2"/>
          <c:y val="3.3506047689549463E-2"/>
          <c:w val="0.96536650223414411"/>
          <c:h val="0.86505918361053435"/>
        </c:manualLayout>
      </c:layout>
      <c:lineChart>
        <c:grouping val="standard"/>
        <c:varyColors val="0"/>
        <c:ser>
          <c:idx val="1"/>
          <c:order val="0"/>
          <c:tx>
            <c:strRef>
              <c:f>'x estados'!$G$10</c:f>
              <c:strCache>
                <c:ptCount val="1"/>
                <c:pt idx="0">
                  <c:v>Porcentaje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1.1487963999382829E-2"/>
                  <c:y val="-1.958224543080942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3C08-4B9A-9686-05E1A6BCD9A0}"/>
                </c:ext>
              </c:extLst>
            </c:dLbl>
            <c:dLbl>
              <c:idx val="1"/>
              <c:layout>
                <c:manualLayout>
                  <c:x val="-1.1487963999382829E-2"/>
                  <c:y val="-2.28459530026109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3C08-4B9A-9686-05E1A6BCD9A0}"/>
                </c:ext>
              </c:extLst>
            </c:dLbl>
            <c:dLbl>
              <c:idx val="3"/>
              <c:layout>
                <c:manualLayout>
                  <c:x val="-1.066739514228407E-2"/>
                  <c:y val="-2.284595300261096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3C08-4B9A-9686-05E1A6BCD9A0}"/>
                </c:ext>
              </c:extLst>
            </c:dLbl>
            <c:dLbl>
              <c:idx val="4"/>
              <c:layout>
                <c:manualLayout>
                  <c:x val="-2.4617065712963203E-3"/>
                  <c:y val="-1.142297650130548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3C08-4B9A-9686-05E1A6BCD9A0}"/>
                </c:ext>
              </c:extLst>
            </c:dLbl>
            <c:dLbl>
              <c:idx val="9"/>
              <c:layout>
                <c:manualLayout>
                  <c:x val="-2.1603672964619309E-2"/>
                  <c:y val="-3.487357368456605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6-3C08-4B9A-9686-05E1A6BCD9A0}"/>
                </c:ext>
              </c:extLst>
            </c:dLbl>
            <c:dLbl>
              <c:idx val="10"/>
              <c:layout>
                <c:manualLayout>
                  <c:x val="-1.9941851967340898E-2"/>
                  <c:y val="-5.5797717895305687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00" b="1" i="0" u="none" strike="noStrike" kern="1200" baseline="0">
                      <a:solidFill>
                        <a:schemeClr val="accent5">
                          <a:lumMod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MX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3C08-4B9A-9686-05E1A6BCD9A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5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'x estados'!$B$11:$B$43</c:f>
              <c:strCache>
                <c:ptCount val="33"/>
                <c:pt idx="0">
                  <c:v>Aguascalientes</c:v>
                </c:pt>
                <c:pt idx="1">
                  <c:v>Baja California</c:v>
                </c:pt>
                <c:pt idx="2">
                  <c:v>Baja California Sur</c:v>
                </c:pt>
                <c:pt idx="3">
                  <c:v>Campeche</c:v>
                </c:pt>
                <c:pt idx="4">
                  <c:v>Coahuila</c:v>
                </c:pt>
                <c:pt idx="5">
                  <c:v>Colima</c:v>
                </c:pt>
                <c:pt idx="6">
                  <c:v>Chiapas</c:v>
                </c:pt>
                <c:pt idx="7">
                  <c:v>Chihuahua</c:v>
                </c:pt>
                <c:pt idx="8">
                  <c:v>Ciudad de México</c:v>
                </c:pt>
                <c:pt idx="9">
                  <c:v>Durango</c:v>
                </c:pt>
                <c:pt idx="10">
                  <c:v>Guanajuato</c:v>
                </c:pt>
                <c:pt idx="11">
                  <c:v>Guerrero</c:v>
                </c:pt>
                <c:pt idx="12">
                  <c:v>Hidalgo</c:v>
                </c:pt>
                <c:pt idx="13">
                  <c:v>Jalisco</c:v>
                </c:pt>
                <c:pt idx="14">
                  <c:v>México</c:v>
                </c:pt>
                <c:pt idx="15">
                  <c:v>Michoacán</c:v>
                </c:pt>
                <c:pt idx="16">
                  <c:v>Morelos</c:v>
                </c:pt>
                <c:pt idx="17">
                  <c:v>Nayarit</c:v>
                </c:pt>
                <c:pt idx="18">
                  <c:v>Nuevo León</c:v>
                </c:pt>
                <c:pt idx="19">
                  <c:v>Oaxaca</c:v>
                </c:pt>
                <c:pt idx="20">
                  <c:v>Puebla</c:v>
                </c:pt>
                <c:pt idx="21">
                  <c:v>Querétaro</c:v>
                </c:pt>
                <c:pt idx="22">
                  <c:v>Quintana Roo</c:v>
                </c:pt>
                <c:pt idx="23">
                  <c:v>San Luis Potosí</c:v>
                </c:pt>
                <c:pt idx="24">
                  <c:v>Sinaloa</c:v>
                </c:pt>
                <c:pt idx="25">
                  <c:v>Sonora</c:v>
                </c:pt>
                <c:pt idx="26">
                  <c:v>Tabasco</c:v>
                </c:pt>
                <c:pt idx="27">
                  <c:v>Tamaulipas</c:v>
                </c:pt>
                <c:pt idx="28">
                  <c:v>Tlaxcala</c:v>
                </c:pt>
                <c:pt idx="29">
                  <c:v>Veracruz</c:v>
                </c:pt>
                <c:pt idx="30">
                  <c:v>Yucatán</c:v>
                </c:pt>
                <c:pt idx="31">
                  <c:v>Zacatecas</c:v>
                </c:pt>
                <c:pt idx="32">
                  <c:v>República Mexicana</c:v>
                </c:pt>
              </c:strCache>
            </c:strRef>
          </c:cat>
          <c:val>
            <c:numRef>
              <c:f>'x estados'!$G$11:$G$43</c:f>
              <c:numCache>
                <c:formatCode>0.0</c:formatCode>
                <c:ptCount val="33"/>
                <c:pt idx="0">
                  <c:v>91.192865105908581</c:v>
                </c:pt>
                <c:pt idx="1">
                  <c:v>64.594823384552242</c:v>
                </c:pt>
                <c:pt idx="2">
                  <c:v>76.1520241171404</c:v>
                </c:pt>
                <c:pt idx="3">
                  <c:v>89.431054919004353</c:v>
                </c:pt>
                <c:pt idx="4">
                  <c:v>85.72292006096599</c:v>
                </c:pt>
                <c:pt idx="5">
                  <c:v>72.804443512890387</c:v>
                </c:pt>
                <c:pt idx="6">
                  <c:v>31.839990860972545</c:v>
                </c:pt>
                <c:pt idx="7">
                  <c:v>85.449728297601993</c:v>
                </c:pt>
                <c:pt idx="8">
                  <c:v>102.45872082784761</c:v>
                </c:pt>
                <c:pt idx="9">
                  <c:v>70.775107586673755</c:v>
                </c:pt>
                <c:pt idx="10">
                  <c:v>70.042205925655878</c:v>
                </c:pt>
                <c:pt idx="11">
                  <c:v>57.34900129976922</c:v>
                </c:pt>
                <c:pt idx="12">
                  <c:v>82.965191233347653</c:v>
                </c:pt>
                <c:pt idx="13">
                  <c:v>51.784863295319795</c:v>
                </c:pt>
                <c:pt idx="14">
                  <c:v>68.482396279968597</c:v>
                </c:pt>
                <c:pt idx="15">
                  <c:v>67.894218209317785</c:v>
                </c:pt>
                <c:pt idx="16">
                  <c:v>70.913745569121701</c:v>
                </c:pt>
                <c:pt idx="17">
                  <c:v>63.218878055673308</c:v>
                </c:pt>
                <c:pt idx="18">
                  <c:v>73.247156323774618</c:v>
                </c:pt>
                <c:pt idx="19">
                  <c:v>50.729143533940338</c:v>
                </c:pt>
                <c:pt idx="20">
                  <c:v>86.571112065652343</c:v>
                </c:pt>
                <c:pt idx="21">
                  <c:v>80.446693713664303</c:v>
                </c:pt>
                <c:pt idx="22">
                  <c:v>67.310983590053354</c:v>
                </c:pt>
                <c:pt idx="23">
                  <c:v>65.235941633245147</c:v>
                </c:pt>
                <c:pt idx="24">
                  <c:v>105.45199244661791</c:v>
                </c:pt>
                <c:pt idx="25">
                  <c:v>94.670003127932432</c:v>
                </c:pt>
                <c:pt idx="26">
                  <c:v>65.783602023820748</c:v>
                </c:pt>
                <c:pt idx="27">
                  <c:v>94.115158753856875</c:v>
                </c:pt>
                <c:pt idx="28">
                  <c:v>65.971954200437409</c:v>
                </c:pt>
                <c:pt idx="29">
                  <c:v>54.831836700756632</c:v>
                </c:pt>
                <c:pt idx="30">
                  <c:v>93.20444324864512</c:v>
                </c:pt>
                <c:pt idx="31">
                  <c:v>73.920863309352512</c:v>
                </c:pt>
                <c:pt idx="32">
                  <c:v>73.193178952543562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3C08-4B9A-9686-05E1A6BCD9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4959711"/>
        <c:axId val="1454960543"/>
      </c:lineChart>
      <c:catAx>
        <c:axId val="1454959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60543"/>
        <c:crosses val="autoZero"/>
        <c:auto val="1"/>
        <c:lblAlgn val="ctr"/>
        <c:lblOffset val="100"/>
        <c:noMultiLvlLbl val="0"/>
      </c:catAx>
      <c:valAx>
        <c:axId val="1454960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59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1"/>
          <c:order val="0"/>
          <c:tx>
            <c:strRef>
              <c:f>'x estados'!$G$10</c:f>
              <c:strCache>
                <c:ptCount val="1"/>
                <c:pt idx="0">
                  <c:v>Porcentaje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1.1487963999382829E-2"/>
                  <c:y val="-1.958224543080942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D9A5-459D-9984-80ACE5730BA1}"/>
                </c:ext>
              </c:extLst>
            </c:dLbl>
            <c:dLbl>
              <c:idx val="1"/>
              <c:layout>
                <c:manualLayout>
                  <c:x val="-1.1487963999382829E-2"/>
                  <c:y val="-2.28459530026109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D9A5-459D-9984-80ACE5730BA1}"/>
                </c:ext>
              </c:extLst>
            </c:dLbl>
            <c:dLbl>
              <c:idx val="3"/>
              <c:layout>
                <c:manualLayout>
                  <c:x val="-1.066739514228407E-2"/>
                  <c:y val="-2.284595300261096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D9A5-459D-9984-80ACE5730BA1}"/>
                </c:ext>
              </c:extLst>
            </c:dLbl>
            <c:dLbl>
              <c:idx val="4"/>
              <c:layout>
                <c:manualLayout>
                  <c:x val="-2.4617065712963203E-3"/>
                  <c:y val="-1.142297650130548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4-D9A5-459D-9984-80ACE5730BA1}"/>
                </c:ext>
              </c:extLst>
            </c:dLbl>
            <c:dLbl>
              <c:idx val="9"/>
              <c:layout>
                <c:manualLayout>
                  <c:x val="-1.3345876667052425E-2"/>
                  <c:y val="-4.049582895860499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7-D9A5-459D-9984-80ACE5730BA1}"/>
                </c:ext>
              </c:extLst>
            </c:dLbl>
            <c:dLbl>
              <c:idx val="10"/>
              <c:layout>
                <c:manualLayout>
                  <c:x val="-7.4143759261402053E-3"/>
                  <c:y val="-4.049582895860499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700" b="1" i="0" u="none" strike="noStrike" kern="1200" baseline="0">
                      <a:solidFill>
                        <a:schemeClr val="accent5">
                          <a:lumMod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MX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6-D9A5-459D-9984-80ACE5730BA1}"/>
                </c:ext>
              </c:extLst>
            </c:dLbl>
            <c:dLbl>
              <c:idx val="11"/>
              <c:layout>
                <c:manualLayout>
                  <c:x val="-4.4486255556841778E-3"/>
                  <c:y val="-3.681438996236817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8-D9A5-459D-9984-80ACE5730BA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500" b="0" i="0" u="none" strike="noStrike" kern="1200" baseline="0">
                    <a:solidFill>
                      <a:schemeClr val="accent5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'x estados'!$B$11:$B$43</c:f>
              <c:strCache>
                <c:ptCount val="33"/>
                <c:pt idx="0">
                  <c:v>Aguascalientes</c:v>
                </c:pt>
                <c:pt idx="1">
                  <c:v>Baja California</c:v>
                </c:pt>
                <c:pt idx="2">
                  <c:v>Baja California Sur</c:v>
                </c:pt>
                <c:pt idx="3">
                  <c:v>Campeche</c:v>
                </c:pt>
                <c:pt idx="4">
                  <c:v>Coahuila</c:v>
                </c:pt>
                <c:pt idx="5">
                  <c:v>Colima</c:v>
                </c:pt>
                <c:pt idx="6">
                  <c:v>Chiapas</c:v>
                </c:pt>
                <c:pt idx="7">
                  <c:v>Chihuahua</c:v>
                </c:pt>
                <c:pt idx="8">
                  <c:v>Ciudad de México</c:v>
                </c:pt>
                <c:pt idx="9">
                  <c:v>Durango</c:v>
                </c:pt>
                <c:pt idx="10">
                  <c:v>Guanajuato</c:v>
                </c:pt>
                <c:pt idx="11">
                  <c:v>Guerrero</c:v>
                </c:pt>
                <c:pt idx="12">
                  <c:v>Hidalgo</c:v>
                </c:pt>
                <c:pt idx="13">
                  <c:v>Jalisco</c:v>
                </c:pt>
                <c:pt idx="14">
                  <c:v>México</c:v>
                </c:pt>
                <c:pt idx="15">
                  <c:v>Michoacán</c:v>
                </c:pt>
                <c:pt idx="16">
                  <c:v>Morelos</c:v>
                </c:pt>
                <c:pt idx="17">
                  <c:v>Nayarit</c:v>
                </c:pt>
                <c:pt idx="18">
                  <c:v>Nuevo León</c:v>
                </c:pt>
                <c:pt idx="19">
                  <c:v>Oaxaca</c:v>
                </c:pt>
                <c:pt idx="20">
                  <c:v>Puebla</c:v>
                </c:pt>
                <c:pt idx="21">
                  <c:v>Querétaro</c:v>
                </c:pt>
                <c:pt idx="22">
                  <c:v>Quintana Roo</c:v>
                </c:pt>
                <c:pt idx="23">
                  <c:v>San Luis Potosí</c:v>
                </c:pt>
                <c:pt idx="24">
                  <c:v>Sinaloa</c:v>
                </c:pt>
                <c:pt idx="25">
                  <c:v>Sonora</c:v>
                </c:pt>
                <c:pt idx="26">
                  <c:v>Tabasco</c:v>
                </c:pt>
                <c:pt idx="27">
                  <c:v>Tamaulipas</c:v>
                </c:pt>
                <c:pt idx="28">
                  <c:v>Tlaxcala</c:v>
                </c:pt>
                <c:pt idx="29">
                  <c:v>Veracruz</c:v>
                </c:pt>
                <c:pt idx="30">
                  <c:v>Yucatán</c:v>
                </c:pt>
                <c:pt idx="31">
                  <c:v>Zacatecas</c:v>
                </c:pt>
                <c:pt idx="32">
                  <c:v>República Mexicana</c:v>
                </c:pt>
              </c:strCache>
            </c:strRef>
          </c:cat>
          <c:val>
            <c:numRef>
              <c:f>'x estados'!$G$11:$G$43</c:f>
              <c:numCache>
                <c:formatCode>0.0</c:formatCode>
                <c:ptCount val="33"/>
                <c:pt idx="0">
                  <c:v>92.851698658358075</c:v>
                </c:pt>
                <c:pt idx="1">
                  <c:v>94.20459486584862</c:v>
                </c:pt>
                <c:pt idx="2">
                  <c:v>95.625049549027622</c:v>
                </c:pt>
                <c:pt idx="3">
                  <c:v>86.798967880711913</c:v>
                </c:pt>
                <c:pt idx="4">
                  <c:v>90.79934799099</c:v>
                </c:pt>
                <c:pt idx="5">
                  <c:v>84.346167467117311</c:v>
                </c:pt>
                <c:pt idx="6">
                  <c:v>95.935458339968719</c:v>
                </c:pt>
                <c:pt idx="7">
                  <c:v>92.355602465634036</c:v>
                </c:pt>
                <c:pt idx="8">
                  <c:v>112.63532833112279</c:v>
                </c:pt>
                <c:pt idx="9">
                  <c:v>92.476308395637886</c:v>
                </c:pt>
                <c:pt idx="10">
                  <c:v>92.627783982055718</c:v>
                </c:pt>
                <c:pt idx="11">
                  <c:v>93.466996597442758</c:v>
                </c:pt>
                <c:pt idx="12">
                  <c:v>95.757654719179257</c:v>
                </c:pt>
                <c:pt idx="13">
                  <c:v>93.747471070169837</c:v>
                </c:pt>
                <c:pt idx="14">
                  <c:v>94.858605709617322</c:v>
                </c:pt>
                <c:pt idx="15">
                  <c:v>89.413535136409564</c:v>
                </c:pt>
                <c:pt idx="16">
                  <c:v>90.798803088327645</c:v>
                </c:pt>
                <c:pt idx="17">
                  <c:v>88.168480335671788</c:v>
                </c:pt>
                <c:pt idx="18">
                  <c:v>96.18625221035731</c:v>
                </c:pt>
                <c:pt idx="19">
                  <c:v>89.555615598214771</c:v>
                </c:pt>
                <c:pt idx="20">
                  <c:v>96.582702879747075</c:v>
                </c:pt>
                <c:pt idx="21">
                  <c:v>98.878963776254608</c:v>
                </c:pt>
                <c:pt idx="22">
                  <c:v>97.65237780991562</c:v>
                </c:pt>
                <c:pt idx="23">
                  <c:v>95.426320919485633</c:v>
                </c:pt>
                <c:pt idx="24">
                  <c:v>91.162957048535887</c:v>
                </c:pt>
                <c:pt idx="25">
                  <c:v>88.273582968400049</c:v>
                </c:pt>
                <c:pt idx="26">
                  <c:v>97.228200391005089</c:v>
                </c:pt>
                <c:pt idx="27">
                  <c:v>88.046609042641165</c:v>
                </c:pt>
                <c:pt idx="28">
                  <c:v>94.47681216890868</c:v>
                </c:pt>
                <c:pt idx="29">
                  <c:v>84.068928143160221</c:v>
                </c:pt>
                <c:pt idx="30">
                  <c:v>96.896927544709058</c:v>
                </c:pt>
                <c:pt idx="31">
                  <c:v>94.984512935788047</c:v>
                </c:pt>
                <c:pt idx="32">
                  <c:v>93.882135453561162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D9A5-459D-9984-80ACE5730B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4959711"/>
        <c:axId val="1454960543"/>
      </c:lineChart>
      <c:catAx>
        <c:axId val="1454959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60543"/>
        <c:crosses val="autoZero"/>
        <c:auto val="1"/>
        <c:lblAlgn val="ctr"/>
        <c:lblOffset val="100"/>
        <c:noMultiLvlLbl val="0"/>
      </c:catAx>
      <c:valAx>
        <c:axId val="1454960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59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4633524753590744E-2"/>
          <c:y val="3.3506047689549463E-2"/>
          <c:w val="0.96536650223414411"/>
          <c:h val="0.86505918361053435"/>
        </c:manualLayout>
      </c:layout>
      <c:lineChart>
        <c:grouping val="standard"/>
        <c:varyColors val="0"/>
        <c:ser>
          <c:idx val="1"/>
          <c:order val="0"/>
          <c:tx>
            <c:strRef>
              <c:f>'x estados'!$G$10</c:f>
              <c:strCache>
                <c:ptCount val="1"/>
                <c:pt idx="0">
                  <c:v>Porcentaje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1.1487963999382829E-2"/>
                  <c:y val="-1.958224543080942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E29C-454E-AE1D-568979855E09}"/>
                </c:ext>
              </c:extLst>
            </c:dLbl>
            <c:dLbl>
              <c:idx val="1"/>
              <c:layout>
                <c:manualLayout>
                  <c:x val="-1.1487963999382829E-2"/>
                  <c:y val="-2.28459530026109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E29C-454E-AE1D-568979855E09}"/>
                </c:ext>
              </c:extLst>
            </c:dLbl>
            <c:dLbl>
              <c:idx val="3"/>
              <c:layout>
                <c:manualLayout>
                  <c:x val="-1.066739514228407E-2"/>
                  <c:y val="-2.284595300261096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E29C-454E-AE1D-568979855E09}"/>
                </c:ext>
              </c:extLst>
            </c:dLbl>
            <c:dLbl>
              <c:idx val="4"/>
              <c:layout>
                <c:manualLayout>
                  <c:x val="-2.4617065712963203E-3"/>
                  <c:y val="-1.142297650130548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E29C-454E-AE1D-568979855E09}"/>
                </c:ext>
              </c:extLst>
            </c:dLbl>
            <c:dLbl>
              <c:idx val="9"/>
              <c:layout>
                <c:manualLayout>
                  <c:x val="-2.5343651558715641E-2"/>
                  <c:y val="3.262090569104945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E29C-454E-AE1D-568979855E09}"/>
                </c:ext>
              </c:extLst>
            </c:dLbl>
            <c:dLbl>
              <c:idx val="10"/>
              <c:layout>
                <c:manualLayout>
                  <c:x val="-3.8015477338073464E-2"/>
                  <c:y val="-3.9869995844616035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accent5">
                          <a:lumMod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MX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6-E29C-454E-AE1D-568979855E0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accent5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'x estados'!$B$11:$B$43</c:f>
              <c:strCache>
                <c:ptCount val="33"/>
                <c:pt idx="0">
                  <c:v>Aguascalientes</c:v>
                </c:pt>
                <c:pt idx="1">
                  <c:v>Baja California</c:v>
                </c:pt>
                <c:pt idx="2">
                  <c:v>Baja California Sur</c:v>
                </c:pt>
                <c:pt idx="3">
                  <c:v>Campeche</c:v>
                </c:pt>
                <c:pt idx="4">
                  <c:v>Coahuila</c:v>
                </c:pt>
                <c:pt idx="5">
                  <c:v>Colima</c:v>
                </c:pt>
                <c:pt idx="6">
                  <c:v>Chiapas</c:v>
                </c:pt>
                <c:pt idx="7">
                  <c:v>Chihuahua</c:v>
                </c:pt>
                <c:pt idx="8">
                  <c:v>Ciudad de México</c:v>
                </c:pt>
                <c:pt idx="9">
                  <c:v>Durango</c:v>
                </c:pt>
                <c:pt idx="10">
                  <c:v>Guanajuato</c:v>
                </c:pt>
                <c:pt idx="11">
                  <c:v>Guerrero</c:v>
                </c:pt>
                <c:pt idx="12">
                  <c:v>Hidalgo</c:v>
                </c:pt>
                <c:pt idx="13">
                  <c:v>Jalisco</c:v>
                </c:pt>
                <c:pt idx="14">
                  <c:v>México</c:v>
                </c:pt>
                <c:pt idx="15">
                  <c:v>Michoacán</c:v>
                </c:pt>
                <c:pt idx="16">
                  <c:v>Morelos</c:v>
                </c:pt>
                <c:pt idx="17">
                  <c:v>Nayarit</c:v>
                </c:pt>
                <c:pt idx="18">
                  <c:v>Nuevo León</c:v>
                </c:pt>
                <c:pt idx="19">
                  <c:v>Oaxaca</c:v>
                </c:pt>
                <c:pt idx="20">
                  <c:v>Puebla</c:v>
                </c:pt>
                <c:pt idx="21">
                  <c:v>Querétaro</c:v>
                </c:pt>
                <c:pt idx="22">
                  <c:v>Quintana Roo</c:v>
                </c:pt>
                <c:pt idx="23">
                  <c:v>San Luis Potosí</c:v>
                </c:pt>
                <c:pt idx="24">
                  <c:v>Sinaloa</c:v>
                </c:pt>
                <c:pt idx="25">
                  <c:v>Sonora</c:v>
                </c:pt>
                <c:pt idx="26">
                  <c:v>Tabasco</c:v>
                </c:pt>
                <c:pt idx="27">
                  <c:v>Tamaulipas</c:v>
                </c:pt>
                <c:pt idx="28">
                  <c:v>Tlaxcala</c:v>
                </c:pt>
                <c:pt idx="29">
                  <c:v>Veracruz</c:v>
                </c:pt>
                <c:pt idx="30">
                  <c:v>Yucatán</c:v>
                </c:pt>
                <c:pt idx="31">
                  <c:v>Zacatecas</c:v>
                </c:pt>
                <c:pt idx="32">
                  <c:v>República Mexicana</c:v>
                </c:pt>
              </c:strCache>
            </c:strRef>
          </c:cat>
          <c:val>
            <c:numRef>
              <c:f>'x estados'!$G$11:$G$43</c:f>
              <c:numCache>
                <c:formatCode>0.0</c:formatCode>
                <c:ptCount val="33"/>
                <c:pt idx="0">
                  <c:v>73.310423825887739</c:v>
                </c:pt>
                <c:pt idx="1">
                  <c:v>60.931935100910174</c:v>
                </c:pt>
                <c:pt idx="2">
                  <c:v>70.841032930585172</c:v>
                </c:pt>
                <c:pt idx="3">
                  <c:v>71.054756312389898</c:v>
                </c:pt>
                <c:pt idx="4">
                  <c:v>73.192445294949664</c:v>
                </c:pt>
                <c:pt idx="5">
                  <c:v>62.970461253262435</c:v>
                </c:pt>
                <c:pt idx="6">
                  <c:v>78.928828143168218</c:v>
                </c:pt>
                <c:pt idx="7">
                  <c:v>65.780753259395027</c:v>
                </c:pt>
                <c:pt idx="8">
                  <c:v>90.325686847249557</c:v>
                </c:pt>
                <c:pt idx="9">
                  <c:v>69.062185923519024</c:v>
                </c:pt>
                <c:pt idx="10">
                  <c:v>72.430442708788362</c:v>
                </c:pt>
                <c:pt idx="11">
                  <c:v>82.210819206616918</c:v>
                </c:pt>
                <c:pt idx="12">
                  <c:v>71.158579574268074</c:v>
                </c:pt>
                <c:pt idx="13">
                  <c:v>71.69425998362594</c:v>
                </c:pt>
                <c:pt idx="14">
                  <c:v>67.152939283745511</c:v>
                </c:pt>
                <c:pt idx="15">
                  <c:v>73.027528292866293</c:v>
                </c:pt>
                <c:pt idx="16">
                  <c:v>66.869312833385635</c:v>
                </c:pt>
                <c:pt idx="17">
                  <c:v>66.504223975424154</c:v>
                </c:pt>
                <c:pt idx="18">
                  <c:v>75.013810146823673</c:v>
                </c:pt>
                <c:pt idx="19">
                  <c:v>72.262302721789553</c:v>
                </c:pt>
                <c:pt idx="20">
                  <c:v>79.686460043484047</c:v>
                </c:pt>
                <c:pt idx="21">
                  <c:v>75.701138067044624</c:v>
                </c:pt>
                <c:pt idx="22">
                  <c:v>66.506186092406452</c:v>
                </c:pt>
                <c:pt idx="23">
                  <c:v>83.524677317325938</c:v>
                </c:pt>
                <c:pt idx="24">
                  <c:v>71.162564766839381</c:v>
                </c:pt>
                <c:pt idx="25">
                  <c:v>63.818388017676277</c:v>
                </c:pt>
                <c:pt idx="26">
                  <c:v>85.223443746430618</c:v>
                </c:pt>
                <c:pt idx="27">
                  <c:v>61.727322165470625</c:v>
                </c:pt>
                <c:pt idx="28">
                  <c:v>71.629117304663424</c:v>
                </c:pt>
                <c:pt idx="29">
                  <c:v>59.44656332928713</c:v>
                </c:pt>
                <c:pt idx="30">
                  <c:v>81.403557921277496</c:v>
                </c:pt>
                <c:pt idx="31">
                  <c:v>78.120953734407067</c:v>
                </c:pt>
                <c:pt idx="32">
                  <c:v>72.296874317132946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E29C-454E-AE1D-568979855E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4959711"/>
        <c:axId val="1454960543"/>
      </c:lineChart>
      <c:catAx>
        <c:axId val="1454959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60543"/>
        <c:crosses val="autoZero"/>
        <c:auto val="1"/>
        <c:lblAlgn val="ctr"/>
        <c:lblOffset val="100"/>
        <c:noMultiLvlLbl val="0"/>
      </c:catAx>
      <c:valAx>
        <c:axId val="1454960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59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466330516124687E-2"/>
          <c:y val="3.350611435496309E-2"/>
          <c:w val="0.96536650223414411"/>
          <c:h val="0.86505918361053435"/>
        </c:manualLayout>
      </c:layout>
      <c:lineChart>
        <c:grouping val="standard"/>
        <c:varyColors val="0"/>
        <c:ser>
          <c:idx val="1"/>
          <c:order val="0"/>
          <c:tx>
            <c:strRef>
              <c:f>'x estados'!$G$10</c:f>
              <c:strCache>
                <c:ptCount val="1"/>
                <c:pt idx="0">
                  <c:v>Porcentaje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1.1487963999382829E-2"/>
                  <c:y val="-1.958224543080942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F16F-4838-9277-8915E99EEC5E}"/>
                </c:ext>
              </c:extLst>
            </c:dLbl>
            <c:dLbl>
              <c:idx val="1"/>
              <c:layout>
                <c:manualLayout>
                  <c:x val="-1.1487963999382829E-2"/>
                  <c:y val="-2.28459530026109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F16F-4838-9277-8915E99EEC5E}"/>
                </c:ext>
              </c:extLst>
            </c:dLbl>
            <c:dLbl>
              <c:idx val="3"/>
              <c:layout>
                <c:manualLayout>
                  <c:x val="-1.066739514228407E-2"/>
                  <c:y val="-2.284595300261096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F16F-4838-9277-8915E99EEC5E}"/>
                </c:ext>
              </c:extLst>
            </c:dLbl>
            <c:dLbl>
              <c:idx val="4"/>
              <c:layout>
                <c:manualLayout>
                  <c:x val="-2.4617065712963203E-3"/>
                  <c:y val="-1.142297650130548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F16F-4838-9277-8915E99EEC5E}"/>
                </c:ext>
              </c:extLst>
            </c:dLbl>
            <c:dLbl>
              <c:idx val="10"/>
              <c:layout>
                <c:manualLayout>
                  <c:x val="-6.4780029082153016E-3"/>
                  <c:y val="-2.973173956152917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700" b="1" i="0" u="none" strike="noStrike" kern="1200" baseline="0">
                      <a:solidFill>
                        <a:schemeClr val="accent5">
                          <a:lumMod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MX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4.6973554828324632E-2"/>
                      <c:h val="7.3087749256362231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F16F-4838-9277-8915E99EEC5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600" b="0" i="0" u="none" strike="noStrike" kern="1200" baseline="0">
                    <a:solidFill>
                      <a:schemeClr val="accent5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'x estados'!$B$11:$B$43</c:f>
              <c:strCache>
                <c:ptCount val="33"/>
                <c:pt idx="0">
                  <c:v>Aguascalientes</c:v>
                </c:pt>
                <c:pt idx="1">
                  <c:v>Baja California</c:v>
                </c:pt>
                <c:pt idx="2">
                  <c:v>Baja California Sur</c:v>
                </c:pt>
                <c:pt idx="3">
                  <c:v>Campeche</c:v>
                </c:pt>
                <c:pt idx="4">
                  <c:v>Coahuila</c:v>
                </c:pt>
                <c:pt idx="5">
                  <c:v>Colima</c:v>
                </c:pt>
                <c:pt idx="6">
                  <c:v>Chiapas</c:v>
                </c:pt>
                <c:pt idx="7">
                  <c:v>Chihuahua</c:v>
                </c:pt>
                <c:pt idx="8">
                  <c:v>Ciudad de México</c:v>
                </c:pt>
                <c:pt idx="9">
                  <c:v>Durango</c:v>
                </c:pt>
                <c:pt idx="10">
                  <c:v>Guanajuato</c:v>
                </c:pt>
                <c:pt idx="11">
                  <c:v>Guerrero</c:v>
                </c:pt>
                <c:pt idx="12">
                  <c:v>Hidalgo</c:v>
                </c:pt>
                <c:pt idx="13">
                  <c:v>Jalisco</c:v>
                </c:pt>
                <c:pt idx="14">
                  <c:v>México</c:v>
                </c:pt>
                <c:pt idx="15">
                  <c:v>Michoacán</c:v>
                </c:pt>
                <c:pt idx="16">
                  <c:v>Morelos</c:v>
                </c:pt>
                <c:pt idx="17">
                  <c:v>Nayarit</c:v>
                </c:pt>
                <c:pt idx="18">
                  <c:v>Nuevo León</c:v>
                </c:pt>
                <c:pt idx="19">
                  <c:v>Oaxaca</c:v>
                </c:pt>
                <c:pt idx="20">
                  <c:v>Puebla</c:v>
                </c:pt>
                <c:pt idx="21">
                  <c:v>Querétaro</c:v>
                </c:pt>
                <c:pt idx="22">
                  <c:v>Quintana Roo</c:v>
                </c:pt>
                <c:pt idx="23">
                  <c:v>San Luis Potosí</c:v>
                </c:pt>
                <c:pt idx="24">
                  <c:v>Sinaloa</c:v>
                </c:pt>
                <c:pt idx="25">
                  <c:v>Sonora</c:v>
                </c:pt>
                <c:pt idx="26">
                  <c:v>Tabasco</c:v>
                </c:pt>
                <c:pt idx="27">
                  <c:v>Tamaulipas</c:v>
                </c:pt>
                <c:pt idx="28">
                  <c:v>Tlaxcala</c:v>
                </c:pt>
                <c:pt idx="29">
                  <c:v>Veracruz</c:v>
                </c:pt>
                <c:pt idx="30">
                  <c:v>Yucatán</c:v>
                </c:pt>
                <c:pt idx="31">
                  <c:v>Zacatecas</c:v>
                </c:pt>
                <c:pt idx="32">
                  <c:v>República Mexicana</c:v>
                </c:pt>
              </c:strCache>
            </c:strRef>
          </c:cat>
          <c:val>
            <c:numRef>
              <c:f>'x estados'!$G$11:$G$43</c:f>
              <c:numCache>
                <c:formatCode>0.0</c:formatCode>
                <c:ptCount val="33"/>
                <c:pt idx="0">
                  <c:v>102.1559093653669</c:v>
                </c:pt>
                <c:pt idx="1">
                  <c:v>107.00066302459767</c:v>
                </c:pt>
                <c:pt idx="2">
                  <c:v>105.43746789619158</c:v>
                </c:pt>
                <c:pt idx="3">
                  <c:v>94.774382602632599</c:v>
                </c:pt>
                <c:pt idx="4">
                  <c:v>99.019562084677631</c:v>
                </c:pt>
                <c:pt idx="5">
                  <c:v>94.124971982168205</c:v>
                </c:pt>
                <c:pt idx="6">
                  <c:v>109.21281688608421</c:v>
                </c:pt>
                <c:pt idx="7">
                  <c:v>104.22703401186104</c:v>
                </c:pt>
                <c:pt idx="8">
                  <c:v>119.20564280637261</c:v>
                </c:pt>
                <c:pt idx="9">
                  <c:v>103.70053375343883</c:v>
                </c:pt>
                <c:pt idx="10">
                  <c:v>103.00373475219811</c:v>
                </c:pt>
                <c:pt idx="11">
                  <c:v>100.8295232329137</c:v>
                </c:pt>
                <c:pt idx="12">
                  <c:v>104.22236649404375</c:v>
                </c:pt>
                <c:pt idx="13">
                  <c:v>105.16492581742637</c:v>
                </c:pt>
                <c:pt idx="14">
                  <c:v>105.46646472357442</c:v>
                </c:pt>
                <c:pt idx="15">
                  <c:v>100.16311987844819</c:v>
                </c:pt>
                <c:pt idx="16">
                  <c:v>100.61716480329419</c:v>
                </c:pt>
                <c:pt idx="17">
                  <c:v>97.201176699136909</c:v>
                </c:pt>
                <c:pt idx="18">
                  <c:v>105.30138888134685</c:v>
                </c:pt>
                <c:pt idx="19">
                  <c:v>94.580697992651579</c:v>
                </c:pt>
                <c:pt idx="20">
                  <c:v>106.12055116460297</c:v>
                </c:pt>
                <c:pt idx="21">
                  <c:v>109.3026580825305</c:v>
                </c:pt>
                <c:pt idx="22">
                  <c:v>111.46420020038153</c:v>
                </c:pt>
                <c:pt idx="23">
                  <c:v>101.12241551239197</c:v>
                </c:pt>
                <c:pt idx="24">
                  <c:v>98.881397390868045</c:v>
                </c:pt>
                <c:pt idx="25">
                  <c:v>96.94980596891692</c:v>
                </c:pt>
                <c:pt idx="26">
                  <c:v>102.75345962553803</c:v>
                </c:pt>
                <c:pt idx="27">
                  <c:v>98.538923294794017</c:v>
                </c:pt>
                <c:pt idx="28">
                  <c:v>103.37650166719862</c:v>
                </c:pt>
                <c:pt idx="29">
                  <c:v>94.870720516427269</c:v>
                </c:pt>
                <c:pt idx="30">
                  <c:v>104.98581309962</c:v>
                </c:pt>
                <c:pt idx="31">
                  <c:v>103.59341408421163</c:v>
                </c:pt>
                <c:pt idx="32">
                  <c:v>103.59754227951248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16F-4838-9277-8915E99EEC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4959711"/>
        <c:axId val="1454960543"/>
      </c:lineChart>
      <c:catAx>
        <c:axId val="1454959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60543"/>
        <c:crosses val="autoZero"/>
        <c:auto val="1"/>
        <c:lblAlgn val="ctr"/>
        <c:lblOffset val="100"/>
        <c:noMultiLvlLbl val="0"/>
      </c:catAx>
      <c:valAx>
        <c:axId val="1454960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59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4633524753590744E-2"/>
          <c:y val="3.3506047689549463E-2"/>
          <c:w val="0.96536650223414411"/>
          <c:h val="0.86505918361053435"/>
        </c:manualLayout>
      </c:layout>
      <c:lineChart>
        <c:grouping val="standard"/>
        <c:varyColors val="0"/>
        <c:ser>
          <c:idx val="1"/>
          <c:order val="0"/>
          <c:tx>
            <c:strRef>
              <c:f>'x estados'!$G$10</c:f>
              <c:strCache>
                <c:ptCount val="1"/>
                <c:pt idx="0">
                  <c:v>Porcentaje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1.1487963999382829E-2"/>
                  <c:y val="-1.958224543080942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3078-4586-83E5-54A3B264BBC0}"/>
                </c:ext>
              </c:extLst>
            </c:dLbl>
            <c:dLbl>
              <c:idx val="1"/>
              <c:layout>
                <c:manualLayout>
                  <c:x val="-1.1487963999382829E-2"/>
                  <c:y val="-2.28459530026109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3078-4586-83E5-54A3B264BBC0}"/>
                </c:ext>
              </c:extLst>
            </c:dLbl>
            <c:dLbl>
              <c:idx val="3"/>
              <c:layout>
                <c:manualLayout>
                  <c:x val="-1.066739514228407E-2"/>
                  <c:y val="-2.284595300261096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3078-4586-83E5-54A3B264BBC0}"/>
                </c:ext>
              </c:extLst>
            </c:dLbl>
            <c:dLbl>
              <c:idx val="4"/>
              <c:layout>
                <c:manualLayout>
                  <c:x val="-2.4617065712963203E-3"/>
                  <c:y val="-1.142297650130548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3078-4586-83E5-54A3B264BBC0}"/>
                </c:ext>
              </c:extLst>
            </c:dLbl>
            <c:dLbl>
              <c:idx val="8"/>
              <c:layout>
                <c:manualLayout>
                  <c:x val="-1.7343169778365898E-2"/>
                  <c:y val="-2.727074915109957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3078-4586-83E5-54A3B264BBC0}"/>
                </c:ext>
              </c:extLst>
            </c:dLbl>
            <c:dLbl>
              <c:idx val="9"/>
              <c:layout>
                <c:manualLayout>
                  <c:x val="-2.6014754667548899E-2"/>
                  <c:y val="-2.727074915109951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6-3078-4586-83E5-54A3B264BBC0}"/>
                </c:ext>
              </c:extLst>
            </c:dLbl>
            <c:dLbl>
              <c:idx val="10"/>
              <c:layout>
                <c:manualLayout>
                  <c:x val="-3.6131603704928954E-2"/>
                  <c:y val="-2.7270749151099515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accent5">
                          <a:lumMod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MX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7-3078-4586-83E5-54A3B264BBC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5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'x estados'!$B$11:$B$43</c:f>
              <c:strCache>
                <c:ptCount val="33"/>
                <c:pt idx="0">
                  <c:v>Aguascalientes</c:v>
                </c:pt>
                <c:pt idx="1">
                  <c:v>Baja California</c:v>
                </c:pt>
                <c:pt idx="2">
                  <c:v>Baja California Sur</c:v>
                </c:pt>
                <c:pt idx="3">
                  <c:v>Campeche</c:v>
                </c:pt>
                <c:pt idx="4">
                  <c:v>Coahuila</c:v>
                </c:pt>
                <c:pt idx="5">
                  <c:v>Colima</c:v>
                </c:pt>
                <c:pt idx="6">
                  <c:v>Chiapas</c:v>
                </c:pt>
                <c:pt idx="7">
                  <c:v>Chihuahua</c:v>
                </c:pt>
                <c:pt idx="8">
                  <c:v>Ciudad de México</c:v>
                </c:pt>
                <c:pt idx="9">
                  <c:v>Durango</c:v>
                </c:pt>
                <c:pt idx="10">
                  <c:v>Guanajuato</c:v>
                </c:pt>
                <c:pt idx="11">
                  <c:v>Guerrero</c:v>
                </c:pt>
                <c:pt idx="12">
                  <c:v>Hidalgo</c:v>
                </c:pt>
                <c:pt idx="13">
                  <c:v>Jalisco</c:v>
                </c:pt>
                <c:pt idx="14">
                  <c:v>México</c:v>
                </c:pt>
                <c:pt idx="15">
                  <c:v>Michoacán</c:v>
                </c:pt>
                <c:pt idx="16">
                  <c:v>Morelos</c:v>
                </c:pt>
                <c:pt idx="17">
                  <c:v>Nayarit</c:v>
                </c:pt>
                <c:pt idx="18">
                  <c:v>Nuevo León</c:v>
                </c:pt>
                <c:pt idx="19">
                  <c:v>Oaxaca</c:v>
                </c:pt>
                <c:pt idx="20">
                  <c:v>Puebla</c:v>
                </c:pt>
                <c:pt idx="21">
                  <c:v>Querétaro</c:v>
                </c:pt>
                <c:pt idx="22">
                  <c:v>Quintana Roo</c:v>
                </c:pt>
                <c:pt idx="23">
                  <c:v>San Luis Potosí</c:v>
                </c:pt>
                <c:pt idx="24">
                  <c:v>Sinaloa</c:v>
                </c:pt>
                <c:pt idx="25">
                  <c:v>Sonora</c:v>
                </c:pt>
                <c:pt idx="26">
                  <c:v>Tabasco</c:v>
                </c:pt>
                <c:pt idx="27">
                  <c:v>Tamaulipas</c:v>
                </c:pt>
                <c:pt idx="28">
                  <c:v>Tlaxcala</c:v>
                </c:pt>
                <c:pt idx="29">
                  <c:v>Veracruz</c:v>
                </c:pt>
                <c:pt idx="30">
                  <c:v>Yucatán</c:v>
                </c:pt>
                <c:pt idx="31">
                  <c:v>Zacatecas</c:v>
                </c:pt>
                <c:pt idx="32">
                  <c:v>República Mexicana</c:v>
                </c:pt>
              </c:strCache>
            </c:strRef>
          </c:cat>
          <c:val>
            <c:numRef>
              <c:f>'x estados'!$G$11:$G$43</c:f>
              <c:numCache>
                <c:formatCode>0.0</c:formatCode>
                <c:ptCount val="33"/>
                <c:pt idx="0">
                  <c:v>0.24389181655851688</c:v>
                </c:pt>
                <c:pt idx="1">
                  <c:v>-3.4566990828222011E-2</c:v>
                </c:pt>
                <c:pt idx="2">
                  <c:v>-1.0334988168700487</c:v>
                </c:pt>
                <c:pt idx="3">
                  <c:v>0.58656857384301597</c:v>
                </c:pt>
                <c:pt idx="4">
                  <c:v>-3.6530218444807971E-2</c:v>
                </c:pt>
                <c:pt idx="5">
                  <c:v>0.6945546912208278</c:v>
                </c:pt>
                <c:pt idx="6">
                  <c:v>1.3058205275086499</c:v>
                </c:pt>
                <c:pt idx="7">
                  <c:v>-3.4733361152183839E-2</c:v>
                </c:pt>
                <c:pt idx="8">
                  <c:v>0.65779229410759532</c:v>
                </c:pt>
                <c:pt idx="9">
                  <c:v>0.41040478155581761</c:v>
                </c:pt>
                <c:pt idx="10">
                  <c:v>0.63519634889820376</c:v>
                </c:pt>
                <c:pt idx="11">
                  <c:v>2.0967775331460659</c:v>
                </c:pt>
                <c:pt idx="12">
                  <c:v>7.9386234311074055E-2</c:v>
                </c:pt>
                <c:pt idx="13">
                  <c:v>0.70812162098531362</c:v>
                </c:pt>
                <c:pt idx="14">
                  <c:v>0.53586872097699523</c:v>
                </c:pt>
                <c:pt idx="15">
                  <c:v>2.5740117584414302</c:v>
                </c:pt>
                <c:pt idx="16">
                  <c:v>0.93753074274470771</c:v>
                </c:pt>
                <c:pt idx="17">
                  <c:v>-0.25053890847834825</c:v>
                </c:pt>
                <c:pt idx="18">
                  <c:v>-0.32282074510052716</c:v>
                </c:pt>
                <c:pt idx="19">
                  <c:v>1.0075256837025592</c:v>
                </c:pt>
                <c:pt idx="20">
                  <c:v>0.80040988419739501</c:v>
                </c:pt>
                <c:pt idx="21">
                  <c:v>1.9236318168702748E-2</c:v>
                </c:pt>
                <c:pt idx="22">
                  <c:v>8.7854719778990287E-2</c:v>
                </c:pt>
                <c:pt idx="23">
                  <c:v>0.62443281777766479</c:v>
                </c:pt>
                <c:pt idx="24">
                  <c:v>0.96634138142099868</c:v>
                </c:pt>
                <c:pt idx="25">
                  <c:v>0.42090712856174273</c:v>
                </c:pt>
                <c:pt idx="26">
                  <c:v>0.57896797485941232</c:v>
                </c:pt>
                <c:pt idx="27">
                  <c:v>0.29467124984582371</c:v>
                </c:pt>
                <c:pt idx="28">
                  <c:v>1.1167679421908439E-2</c:v>
                </c:pt>
                <c:pt idx="29">
                  <c:v>1.2284967567685601</c:v>
                </c:pt>
                <c:pt idx="30">
                  <c:v>0.56846958556733274</c:v>
                </c:pt>
                <c:pt idx="31">
                  <c:v>0.62309238065831885</c:v>
                </c:pt>
                <c:pt idx="32">
                  <c:v>0.6785161195857814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3078-4586-83E5-54A3B264BB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4959711"/>
        <c:axId val="1454960543"/>
      </c:lineChart>
      <c:catAx>
        <c:axId val="1454959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60543"/>
        <c:crosses val="autoZero"/>
        <c:auto val="1"/>
        <c:lblAlgn val="ctr"/>
        <c:lblOffset val="100"/>
        <c:noMultiLvlLbl val="0"/>
      </c:catAx>
      <c:valAx>
        <c:axId val="1454960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59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4633524753590744E-2"/>
          <c:y val="3.3506047689549463E-2"/>
          <c:w val="0.96536650223414411"/>
          <c:h val="0.86505918361053435"/>
        </c:manualLayout>
      </c:layout>
      <c:lineChart>
        <c:grouping val="standard"/>
        <c:varyColors val="0"/>
        <c:ser>
          <c:idx val="1"/>
          <c:order val="0"/>
          <c:tx>
            <c:strRef>
              <c:f>'x estados'!$G$10</c:f>
              <c:strCache>
                <c:ptCount val="1"/>
                <c:pt idx="0">
                  <c:v>Porcentaje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1.1487963999382829E-2"/>
                  <c:y val="-1.958224543080942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8C3D-4A27-9CFC-7404106558CC}"/>
                </c:ext>
              </c:extLst>
            </c:dLbl>
            <c:dLbl>
              <c:idx val="1"/>
              <c:layout>
                <c:manualLayout>
                  <c:x val="-1.1487963999382829E-2"/>
                  <c:y val="-2.28459530026109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8C3D-4A27-9CFC-7404106558CC}"/>
                </c:ext>
              </c:extLst>
            </c:dLbl>
            <c:dLbl>
              <c:idx val="3"/>
              <c:layout>
                <c:manualLayout>
                  <c:x val="-1.066739514228407E-2"/>
                  <c:y val="-2.284595300261096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8C3D-4A27-9CFC-7404106558CC}"/>
                </c:ext>
              </c:extLst>
            </c:dLbl>
            <c:dLbl>
              <c:idx val="4"/>
              <c:layout>
                <c:manualLayout>
                  <c:x val="-2.4617065712963203E-3"/>
                  <c:y val="-1.142297650130548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8C3D-4A27-9CFC-7404106558CC}"/>
                </c:ext>
              </c:extLst>
            </c:dLbl>
            <c:dLbl>
              <c:idx val="8"/>
              <c:layout>
                <c:manualLayout>
                  <c:x val="-9.0715765245218873E-3"/>
                  <c:y val="-5.317364492251877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8C3D-4A27-9CFC-7404106558CC}"/>
                </c:ext>
              </c:extLst>
            </c:dLbl>
            <c:dLbl>
              <c:idx val="9"/>
              <c:layout>
                <c:manualLayout>
                  <c:x val="-1.9655082469797424E-2"/>
                  <c:y val="-4.652693930720393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6-8C3D-4A27-9CFC-7404106558CC}"/>
                </c:ext>
              </c:extLst>
            </c:dLbl>
            <c:dLbl>
              <c:idx val="1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accent5">
                          <a:lumMod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MX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7-8C3D-4A27-9CFC-7404106558C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5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'x estados'!$B$11:$B$43</c:f>
              <c:strCache>
                <c:ptCount val="33"/>
                <c:pt idx="0">
                  <c:v>Aguascalientes</c:v>
                </c:pt>
                <c:pt idx="1">
                  <c:v>Baja California</c:v>
                </c:pt>
                <c:pt idx="2">
                  <c:v>Baja California Sur</c:v>
                </c:pt>
                <c:pt idx="3">
                  <c:v>Campeche</c:v>
                </c:pt>
                <c:pt idx="4">
                  <c:v>Coahuila</c:v>
                </c:pt>
                <c:pt idx="5">
                  <c:v>Colima</c:v>
                </c:pt>
                <c:pt idx="6">
                  <c:v>Chiapas</c:v>
                </c:pt>
                <c:pt idx="7">
                  <c:v>Chihuahua</c:v>
                </c:pt>
                <c:pt idx="8">
                  <c:v>Ciudad de México</c:v>
                </c:pt>
                <c:pt idx="9">
                  <c:v>Durango</c:v>
                </c:pt>
                <c:pt idx="10">
                  <c:v>Guanajuato</c:v>
                </c:pt>
                <c:pt idx="11">
                  <c:v>Guerrero</c:v>
                </c:pt>
                <c:pt idx="12">
                  <c:v>Hidalgo</c:v>
                </c:pt>
                <c:pt idx="13">
                  <c:v>Jalisco</c:v>
                </c:pt>
                <c:pt idx="14">
                  <c:v>México</c:v>
                </c:pt>
                <c:pt idx="15">
                  <c:v>Michoacán</c:v>
                </c:pt>
                <c:pt idx="16">
                  <c:v>Morelos</c:v>
                </c:pt>
                <c:pt idx="17">
                  <c:v>Nayarit</c:v>
                </c:pt>
                <c:pt idx="18">
                  <c:v>Nuevo León</c:v>
                </c:pt>
                <c:pt idx="19">
                  <c:v>Oaxaca</c:v>
                </c:pt>
                <c:pt idx="20">
                  <c:v>Puebla</c:v>
                </c:pt>
                <c:pt idx="21">
                  <c:v>Querétaro</c:v>
                </c:pt>
                <c:pt idx="22">
                  <c:v>Quintana Roo</c:v>
                </c:pt>
                <c:pt idx="23">
                  <c:v>San Luis Potosí</c:v>
                </c:pt>
                <c:pt idx="24">
                  <c:v>Sinaloa</c:v>
                </c:pt>
                <c:pt idx="25">
                  <c:v>Sonora</c:v>
                </c:pt>
                <c:pt idx="26">
                  <c:v>Tabasco</c:v>
                </c:pt>
                <c:pt idx="27">
                  <c:v>Tamaulipas</c:v>
                </c:pt>
                <c:pt idx="28">
                  <c:v>Tlaxcala</c:v>
                </c:pt>
                <c:pt idx="29">
                  <c:v>Veracruz</c:v>
                </c:pt>
                <c:pt idx="30">
                  <c:v>Yucatán</c:v>
                </c:pt>
                <c:pt idx="31">
                  <c:v>Zacatecas</c:v>
                </c:pt>
                <c:pt idx="32">
                  <c:v>República Mexicana</c:v>
                </c:pt>
              </c:strCache>
            </c:strRef>
          </c:cat>
          <c:val>
            <c:numRef>
              <c:f>'x estados'!$G$11:$G$43</c:f>
              <c:numCache>
                <c:formatCode>0.0</c:formatCode>
                <c:ptCount val="33"/>
                <c:pt idx="0">
                  <c:v>0.735958522100566</c:v>
                </c:pt>
                <c:pt idx="1">
                  <c:v>0.6412238712134144</c:v>
                </c:pt>
                <c:pt idx="2">
                  <c:v>0.67965092758480727</c:v>
                </c:pt>
                <c:pt idx="3">
                  <c:v>1.0888164595640681</c:v>
                </c:pt>
                <c:pt idx="4">
                  <c:v>0.17175094639779731</c:v>
                </c:pt>
                <c:pt idx="5">
                  <c:v>1.60921385288334</c:v>
                </c:pt>
                <c:pt idx="6">
                  <c:v>1.681565285630926</c:v>
                </c:pt>
                <c:pt idx="7">
                  <c:v>0.96646040497917474</c:v>
                </c:pt>
                <c:pt idx="8">
                  <c:v>0.45295067191502003</c:v>
                </c:pt>
                <c:pt idx="9">
                  <c:v>0.40211108318672917</c:v>
                </c:pt>
                <c:pt idx="10">
                  <c:v>0.31300929784093823</c:v>
                </c:pt>
                <c:pt idx="11">
                  <c:v>1.4524248663344785</c:v>
                </c:pt>
                <c:pt idx="12">
                  <c:v>0.7367853790258061</c:v>
                </c:pt>
                <c:pt idx="13">
                  <c:v>1.1344319055200613</c:v>
                </c:pt>
                <c:pt idx="14">
                  <c:v>0.29403424510349163</c:v>
                </c:pt>
                <c:pt idx="15">
                  <c:v>1.3224670349284429</c:v>
                </c:pt>
                <c:pt idx="16">
                  <c:v>0.28492587436316219</c:v>
                </c:pt>
                <c:pt idx="17">
                  <c:v>0.29035012809563998</c:v>
                </c:pt>
                <c:pt idx="18">
                  <c:v>0.65039057801422606</c:v>
                </c:pt>
                <c:pt idx="19">
                  <c:v>1.0967274257319359</c:v>
                </c:pt>
                <c:pt idx="20">
                  <c:v>0.59943345123485425</c:v>
                </c:pt>
                <c:pt idx="21">
                  <c:v>1.1226205534816236</c:v>
                </c:pt>
                <c:pt idx="22">
                  <c:v>1.8989932061880932</c:v>
                </c:pt>
                <c:pt idx="23">
                  <c:v>1.1115128011305764</c:v>
                </c:pt>
                <c:pt idx="24">
                  <c:v>0.88767145172724549</c:v>
                </c:pt>
                <c:pt idx="25">
                  <c:v>0.3610488172198556</c:v>
                </c:pt>
                <c:pt idx="26">
                  <c:v>0.89764671934807749</c:v>
                </c:pt>
                <c:pt idx="27">
                  <c:v>0.59624017957351505</c:v>
                </c:pt>
                <c:pt idx="28">
                  <c:v>0.16293493114685198</c:v>
                </c:pt>
                <c:pt idx="29">
                  <c:v>1.4759737691470098</c:v>
                </c:pt>
                <c:pt idx="30">
                  <c:v>2.6955888575111442</c:v>
                </c:pt>
                <c:pt idx="31">
                  <c:v>0.36062651216095531</c:v>
                </c:pt>
                <c:pt idx="32">
                  <c:v>0.83714288666730807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8C3D-4A27-9CFC-7404106558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4959711"/>
        <c:axId val="1454960543"/>
      </c:lineChart>
      <c:catAx>
        <c:axId val="1454959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60543"/>
        <c:crosses val="autoZero"/>
        <c:auto val="1"/>
        <c:lblAlgn val="ctr"/>
        <c:lblOffset val="100"/>
        <c:noMultiLvlLbl val="0"/>
      </c:catAx>
      <c:valAx>
        <c:axId val="1454960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59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4633524753590744E-2"/>
          <c:y val="3.3506047689549463E-2"/>
          <c:w val="0.96536650223414411"/>
          <c:h val="0.86505918361053435"/>
        </c:manualLayout>
      </c:layout>
      <c:lineChart>
        <c:grouping val="standard"/>
        <c:varyColors val="0"/>
        <c:ser>
          <c:idx val="1"/>
          <c:order val="0"/>
          <c:tx>
            <c:strRef>
              <c:f>'x estados'!$G$10</c:f>
              <c:strCache>
                <c:ptCount val="1"/>
                <c:pt idx="0">
                  <c:v>Porcentaje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1.1487963999382829E-2"/>
                  <c:y val="-1.958224543080942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5206-4099-8A6B-5C27C149EB48}"/>
                </c:ext>
              </c:extLst>
            </c:dLbl>
            <c:dLbl>
              <c:idx val="1"/>
              <c:layout>
                <c:manualLayout>
                  <c:x val="-1.1487963999382829E-2"/>
                  <c:y val="-2.28459530026109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5206-4099-8A6B-5C27C149EB48}"/>
                </c:ext>
              </c:extLst>
            </c:dLbl>
            <c:dLbl>
              <c:idx val="3"/>
              <c:layout>
                <c:manualLayout>
                  <c:x val="-1.066739514228407E-2"/>
                  <c:y val="-2.284595300261096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5206-4099-8A6B-5C27C149EB48}"/>
                </c:ext>
              </c:extLst>
            </c:dLbl>
            <c:dLbl>
              <c:idx val="4"/>
              <c:layout>
                <c:manualLayout>
                  <c:x val="-2.4617065712963203E-3"/>
                  <c:y val="-1.142297650130548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5206-4099-8A6B-5C27C149EB48}"/>
                </c:ext>
              </c:extLst>
            </c:dLbl>
            <c:dLbl>
              <c:idx val="10"/>
              <c:layout>
                <c:manualLayout>
                  <c:x val="3.0396406235284222E-3"/>
                  <c:y val="-4.144966417464283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accent5">
                          <a:lumMod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MX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5206-4099-8A6B-5C27C149EB4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5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'x estados'!$B$11:$B$43</c:f>
              <c:strCache>
                <c:ptCount val="33"/>
                <c:pt idx="0">
                  <c:v>Aguascalientes</c:v>
                </c:pt>
                <c:pt idx="1">
                  <c:v>Baja California</c:v>
                </c:pt>
                <c:pt idx="2">
                  <c:v>Baja California Sur</c:v>
                </c:pt>
                <c:pt idx="3">
                  <c:v>Campeche</c:v>
                </c:pt>
                <c:pt idx="4">
                  <c:v>Coahuila</c:v>
                </c:pt>
                <c:pt idx="5">
                  <c:v>Colima</c:v>
                </c:pt>
                <c:pt idx="6">
                  <c:v>Chiapas</c:v>
                </c:pt>
                <c:pt idx="7">
                  <c:v>Chihuahua</c:v>
                </c:pt>
                <c:pt idx="8">
                  <c:v>Ciudad de México</c:v>
                </c:pt>
                <c:pt idx="9">
                  <c:v>Durango</c:v>
                </c:pt>
                <c:pt idx="10">
                  <c:v>Guanajuato</c:v>
                </c:pt>
                <c:pt idx="11">
                  <c:v>Guerrero</c:v>
                </c:pt>
                <c:pt idx="12">
                  <c:v>Hidalgo</c:v>
                </c:pt>
                <c:pt idx="13">
                  <c:v>Jalisco</c:v>
                </c:pt>
                <c:pt idx="14">
                  <c:v>México</c:v>
                </c:pt>
                <c:pt idx="15">
                  <c:v>Michoacán</c:v>
                </c:pt>
                <c:pt idx="16">
                  <c:v>Morelos</c:v>
                </c:pt>
                <c:pt idx="17">
                  <c:v>Nayarit</c:v>
                </c:pt>
                <c:pt idx="18">
                  <c:v>Nuevo León</c:v>
                </c:pt>
                <c:pt idx="19">
                  <c:v>Oaxaca</c:v>
                </c:pt>
                <c:pt idx="20">
                  <c:v>Puebla</c:v>
                </c:pt>
                <c:pt idx="21">
                  <c:v>Querétaro</c:v>
                </c:pt>
                <c:pt idx="22">
                  <c:v>Quintana Roo</c:v>
                </c:pt>
                <c:pt idx="23">
                  <c:v>San Luis Potosí</c:v>
                </c:pt>
                <c:pt idx="24">
                  <c:v>Sinaloa</c:v>
                </c:pt>
                <c:pt idx="25">
                  <c:v>Sonora</c:v>
                </c:pt>
                <c:pt idx="26">
                  <c:v>Tabasco</c:v>
                </c:pt>
                <c:pt idx="27">
                  <c:v>Tamaulipas</c:v>
                </c:pt>
                <c:pt idx="28">
                  <c:v>Tlaxcala</c:v>
                </c:pt>
                <c:pt idx="29">
                  <c:v>Veracruz</c:v>
                </c:pt>
                <c:pt idx="30">
                  <c:v>Yucatán</c:v>
                </c:pt>
                <c:pt idx="31">
                  <c:v>Zacatecas</c:v>
                </c:pt>
                <c:pt idx="32">
                  <c:v>República Mexicana</c:v>
                </c:pt>
              </c:strCache>
            </c:strRef>
          </c:cat>
          <c:val>
            <c:numRef>
              <c:f>'x estados'!$G$11:$G$43</c:f>
              <c:numCache>
                <c:formatCode>0.0</c:formatCode>
                <c:ptCount val="33"/>
                <c:pt idx="0">
                  <c:v>99.98068230112429</c:v>
                </c:pt>
                <c:pt idx="1">
                  <c:v>99.906327572479043</c:v>
                </c:pt>
                <c:pt idx="2">
                  <c:v>106.38141449786795</c:v>
                </c:pt>
                <c:pt idx="3">
                  <c:v>93.730878023437043</c:v>
                </c:pt>
                <c:pt idx="4">
                  <c:v>98.033269645392565</c:v>
                </c:pt>
                <c:pt idx="5">
                  <c:v>91.420276568110623</c:v>
                </c:pt>
                <c:pt idx="6">
                  <c:v>90.702073156201607</c:v>
                </c:pt>
                <c:pt idx="7">
                  <c:v>100.89169932831146</c:v>
                </c:pt>
                <c:pt idx="8">
                  <c:v>93.095313101613641</c:v>
                </c:pt>
                <c:pt idx="9">
                  <c:v>96.667832073797172</c:v>
                </c:pt>
                <c:pt idx="10">
                  <c:v>96.222782182113463</c:v>
                </c:pt>
                <c:pt idx="11">
                  <c:v>89.575022127583154</c:v>
                </c:pt>
                <c:pt idx="12">
                  <c:v>100.80270676172556</c:v>
                </c:pt>
                <c:pt idx="13">
                  <c:v>95.184543105170562</c:v>
                </c:pt>
                <c:pt idx="14">
                  <c:v>96.678211784820789</c:v>
                </c:pt>
                <c:pt idx="15">
                  <c:v>87.175415163593911</c:v>
                </c:pt>
                <c:pt idx="16">
                  <c:v>94.233289646133684</c:v>
                </c:pt>
                <c:pt idx="17">
                  <c:v>98.498680396313759</c:v>
                </c:pt>
                <c:pt idx="18">
                  <c:v>102.90651504081826</c:v>
                </c:pt>
                <c:pt idx="19">
                  <c:v>95.942974762005008</c:v>
                </c:pt>
                <c:pt idx="20">
                  <c:v>97.147610941219071</c:v>
                </c:pt>
                <c:pt idx="21">
                  <c:v>103.35583460356632</c:v>
                </c:pt>
                <c:pt idx="22">
                  <c:v>103.99778804241755</c:v>
                </c:pt>
                <c:pt idx="23">
                  <c:v>97.223453245727271</c:v>
                </c:pt>
                <c:pt idx="24">
                  <c:v>95.441932738910069</c:v>
                </c:pt>
                <c:pt idx="25">
                  <c:v>95.785199588242023</c:v>
                </c:pt>
                <c:pt idx="26">
                  <c:v>94.526866476308385</c:v>
                </c:pt>
                <c:pt idx="27">
                  <c:v>96.422487223168645</c:v>
                </c:pt>
                <c:pt idx="28">
                  <c:v>100.62657629255989</c:v>
                </c:pt>
                <c:pt idx="29">
                  <c:v>91.664869902696537</c:v>
                </c:pt>
                <c:pt idx="30">
                  <c:v>98.130692228034306</c:v>
                </c:pt>
                <c:pt idx="31">
                  <c:v>95.925925925925924</c:v>
                </c:pt>
                <c:pt idx="32">
                  <c:v>95.867851189058612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5206-4099-8A6B-5C27C149EB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4959711"/>
        <c:axId val="1454960543"/>
      </c:lineChart>
      <c:catAx>
        <c:axId val="1454959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60543"/>
        <c:crosses val="autoZero"/>
        <c:auto val="1"/>
        <c:lblAlgn val="ctr"/>
        <c:lblOffset val="100"/>
        <c:noMultiLvlLbl val="0"/>
      </c:catAx>
      <c:valAx>
        <c:axId val="1454960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59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4633524753590744E-2"/>
          <c:y val="3.3506047689549463E-2"/>
          <c:w val="0.96536650223414411"/>
          <c:h val="0.86505918361053435"/>
        </c:manualLayout>
      </c:layout>
      <c:lineChart>
        <c:grouping val="standard"/>
        <c:varyColors val="0"/>
        <c:ser>
          <c:idx val="1"/>
          <c:order val="0"/>
          <c:tx>
            <c:strRef>
              <c:f>'x estados'!$G$10</c:f>
              <c:strCache>
                <c:ptCount val="1"/>
                <c:pt idx="0">
                  <c:v>Porcentaje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1.1487963999382829E-2"/>
                  <c:y val="-1.958224543080942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414D-47CA-9483-99475EDA7FE2}"/>
                </c:ext>
              </c:extLst>
            </c:dLbl>
            <c:dLbl>
              <c:idx val="1"/>
              <c:layout>
                <c:manualLayout>
                  <c:x val="-1.1487963999382829E-2"/>
                  <c:y val="-2.28459530026109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414D-47CA-9483-99475EDA7FE2}"/>
                </c:ext>
              </c:extLst>
            </c:dLbl>
            <c:dLbl>
              <c:idx val="3"/>
              <c:layout>
                <c:manualLayout>
                  <c:x val="-1.066739514228407E-2"/>
                  <c:y val="-2.284595300261096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414D-47CA-9483-99475EDA7FE2}"/>
                </c:ext>
              </c:extLst>
            </c:dLbl>
            <c:dLbl>
              <c:idx val="4"/>
              <c:layout>
                <c:manualLayout>
                  <c:x val="-2.4617065712963203E-3"/>
                  <c:y val="-1.142297650130548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414D-47CA-9483-99475EDA7FE2}"/>
                </c:ext>
              </c:extLst>
            </c:dLbl>
            <c:dLbl>
              <c:idx val="9"/>
              <c:layout>
                <c:manualLayout>
                  <c:x val="4.6024848344500702E-3"/>
                  <c:y val="-4.5946834929362808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accent5">
                          <a:lumMod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MX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414D-47CA-9483-99475EDA7FE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5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'x estados'!$B$11:$B$43</c:f>
              <c:strCache>
                <c:ptCount val="33"/>
                <c:pt idx="0">
                  <c:v>Aguascalientes</c:v>
                </c:pt>
                <c:pt idx="1">
                  <c:v>Baja California</c:v>
                </c:pt>
                <c:pt idx="2">
                  <c:v>Baja California Sur</c:v>
                </c:pt>
                <c:pt idx="3">
                  <c:v>Campeche</c:v>
                </c:pt>
                <c:pt idx="4">
                  <c:v>Coahuila</c:v>
                </c:pt>
                <c:pt idx="5">
                  <c:v>Colima</c:v>
                </c:pt>
                <c:pt idx="6">
                  <c:v>Chiapas</c:v>
                </c:pt>
                <c:pt idx="7">
                  <c:v>Chihuahua</c:v>
                </c:pt>
                <c:pt idx="8">
                  <c:v>Ciudad de México</c:v>
                </c:pt>
                <c:pt idx="9">
                  <c:v>Durango</c:v>
                </c:pt>
                <c:pt idx="10">
                  <c:v>Guanajuato</c:v>
                </c:pt>
                <c:pt idx="11">
                  <c:v>Guerrero</c:v>
                </c:pt>
                <c:pt idx="12">
                  <c:v>Hidalgo</c:v>
                </c:pt>
                <c:pt idx="13">
                  <c:v>Jalisco</c:v>
                </c:pt>
                <c:pt idx="14">
                  <c:v>México</c:v>
                </c:pt>
                <c:pt idx="15">
                  <c:v>Michoacán</c:v>
                </c:pt>
                <c:pt idx="16">
                  <c:v>Morelos</c:v>
                </c:pt>
                <c:pt idx="17">
                  <c:v>Nayarit</c:v>
                </c:pt>
                <c:pt idx="18">
                  <c:v>Nuevo León</c:v>
                </c:pt>
                <c:pt idx="19">
                  <c:v>Oaxaca</c:v>
                </c:pt>
                <c:pt idx="20">
                  <c:v>Puebla</c:v>
                </c:pt>
                <c:pt idx="21">
                  <c:v>Querétaro</c:v>
                </c:pt>
                <c:pt idx="22">
                  <c:v>Quintana Roo</c:v>
                </c:pt>
                <c:pt idx="23">
                  <c:v>San Luis Potosí</c:v>
                </c:pt>
                <c:pt idx="24">
                  <c:v>Sinaloa</c:v>
                </c:pt>
                <c:pt idx="25">
                  <c:v>Sonora</c:v>
                </c:pt>
                <c:pt idx="26">
                  <c:v>Tabasco</c:v>
                </c:pt>
                <c:pt idx="27">
                  <c:v>Tamaulipas</c:v>
                </c:pt>
                <c:pt idx="28">
                  <c:v>Tlaxcala</c:v>
                </c:pt>
                <c:pt idx="29">
                  <c:v>Veracruz</c:v>
                </c:pt>
                <c:pt idx="30">
                  <c:v>Yucatán</c:v>
                </c:pt>
                <c:pt idx="31">
                  <c:v>Zacatecas</c:v>
                </c:pt>
                <c:pt idx="32">
                  <c:v>República Mexicana</c:v>
                </c:pt>
              </c:strCache>
            </c:strRef>
          </c:cat>
          <c:val>
            <c:numRef>
              <c:f>'x estados'!$G$11:$G$43</c:f>
              <c:numCache>
                <c:formatCode>0.0</c:formatCode>
                <c:ptCount val="33"/>
                <c:pt idx="0">
                  <c:v>93.10456498723299</c:v>
                </c:pt>
                <c:pt idx="1">
                  <c:v>101.7060737527115</c:v>
                </c:pt>
                <c:pt idx="2">
                  <c:v>101.71987100967428</c:v>
                </c:pt>
                <c:pt idx="3">
                  <c:v>87.0239856708979</c:v>
                </c:pt>
                <c:pt idx="4">
                  <c:v>92.92414294829365</c:v>
                </c:pt>
                <c:pt idx="5">
                  <c:v>86.642453591606142</c:v>
                </c:pt>
                <c:pt idx="6">
                  <c:v>86.413835142475293</c:v>
                </c:pt>
                <c:pt idx="7">
                  <c:v>94.376671411052612</c:v>
                </c:pt>
                <c:pt idx="8">
                  <c:v>119.83259830584787</c:v>
                </c:pt>
                <c:pt idx="9">
                  <c:v>92.59813832831037</c:v>
                </c:pt>
                <c:pt idx="10">
                  <c:v>92.15106578539104</c:v>
                </c:pt>
                <c:pt idx="11">
                  <c:v>89.685210387963977</c:v>
                </c:pt>
                <c:pt idx="12">
                  <c:v>102.78076785073556</c:v>
                </c:pt>
                <c:pt idx="13">
                  <c:v>92.743979650152966</c:v>
                </c:pt>
                <c:pt idx="14">
                  <c:v>100.72239445531868</c:v>
                </c:pt>
                <c:pt idx="15">
                  <c:v>84.247401302072561</c:v>
                </c:pt>
                <c:pt idx="16">
                  <c:v>95.274880401537132</c:v>
                </c:pt>
                <c:pt idx="17">
                  <c:v>91.745735989680384</c:v>
                </c:pt>
                <c:pt idx="18">
                  <c:v>99.022751016920552</c:v>
                </c:pt>
                <c:pt idx="19">
                  <c:v>96.072708653353814</c:v>
                </c:pt>
                <c:pt idx="20">
                  <c:v>94.218541465478893</c:v>
                </c:pt>
                <c:pt idx="21">
                  <c:v>101.30446826549371</c:v>
                </c:pt>
                <c:pt idx="22">
                  <c:v>102.60952315435856</c:v>
                </c:pt>
                <c:pt idx="23">
                  <c:v>95.741923896030585</c:v>
                </c:pt>
                <c:pt idx="24">
                  <c:v>94.980116560195356</c:v>
                </c:pt>
                <c:pt idx="25">
                  <c:v>94.653256021967437</c:v>
                </c:pt>
                <c:pt idx="26">
                  <c:v>98.174138861736424</c:v>
                </c:pt>
                <c:pt idx="27">
                  <c:v>93.133230401171957</c:v>
                </c:pt>
                <c:pt idx="28">
                  <c:v>99.260487570039714</c:v>
                </c:pt>
                <c:pt idx="29">
                  <c:v>86.781199826848948</c:v>
                </c:pt>
                <c:pt idx="30">
                  <c:v>95.957978633505007</c:v>
                </c:pt>
                <c:pt idx="31">
                  <c:v>94.557495097566473</c:v>
                </c:pt>
                <c:pt idx="32">
                  <c:v>95.80187987731037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414D-47CA-9483-99475EDA7F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4959711"/>
        <c:axId val="1454960543"/>
      </c:lineChart>
      <c:catAx>
        <c:axId val="1454959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60543"/>
        <c:crosses val="autoZero"/>
        <c:auto val="1"/>
        <c:lblAlgn val="ctr"/>
        <c:lblOffset val="100"/>
        <c:noMultiLvlLbl val="0"/>
      </c:catAx>
      <c:valAx>
        <c:axId val="1454960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59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4633524753590744E-2"/>
          <c:y val="3.3506047689549463E-2"/>
          <c:w val="0.96536650223414411"/>
          <c:h val="0.86505918361053435"/>
        </c:manualLayout>
      </c:layout>
      <c:lineChart>
        <c:grouping val="standard"/>
        <c:varyColors val="0"/>
        <c:ser>
          <c:idx val="1"/>
          <c:order val="0"/>
          <c:tx>
            <c:strRef>
              <c:f>'x estados'!$G$10</c:f>
              <c:strCache>
                <c:ptCount val="1"/>
                <c:pt idx="0">
                  <c:v>Porcentaje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1.1487963999382829E-2"/>
                  <c:y val="-1.958224543080942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A605-4B24-9385-BB21377E39EA}"/>
                </c:ext>
              </c:extLst>
            </c:dLbl>
            <c:dLbl>
              <c:idx val="1"/>
              <c:layout>
                <c:manualLayout>
                  <c:x val="-1.1487963999382829E-2"/>
                  <c:y val="-2.28459530026109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A605-4B24-9385-BB21377E39EA}"/>
                </c:ext>
              </c:extLst>
            </c:dLbl>
            <c:dLbl>
              <c:idx val="3"/>
              <c:layout>
                <c:manualLayout>
                  <c:x val="-1.066739514228407E-2"/>
                  <c:y val="-2.284595300261096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A605-4B24-9385-BB21377E39EA}"/>
                </c:ext>
              </c:extLst>
            </c:dLbl>
            <c:dLbl>
              <c:idx val="4"/>
              <c:layout>
                <c:manualLayout>
                  <c:x val="-2.4617065712963203E-3"/>
                  <c:y val="-1.142297650130548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A605-4B24-9385-BB21377E39EA}"/>
                </c:ext>
              </c:extLst>
            </c:dLbl>
            <c:dLbl>
              <c:idx val="10"/>
              <c:layout>
                <c:manualLayout>
                  <c:x val="-8.5279141460636969E-3"/>
                  <c:y val="-3.962411173999516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accent5">
                          <a:lumMod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MX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A605-4B24-9385-BB21377E39E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5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'x estados'!$B$11:$B$43</c:f>
              <c:strCache>
                <c:ptCount val="33"/>
                <c:pt idx="0">
                  <c:v>Aguascalientes</c:v>
                </c:pt>
                <c:pt idx="1">
                  <c:v>Baja California</c:v>
                </c:pt>
                <c:pt idx="2">
                  <c:v>Baja California Sur</c:v>
                </c:pt>
                <c:pt idx="3">
                  <c:v>Campeche</c:v>
                </c:pt>
                <c:pt idx="4">
                  <c:v>Coahuila</c:v>
                </c:pt>
                <c:pt idx="5">
                  <c:v>Colima</c:v>
                </c:pt>
                <c:pt idx="6">
                  <c:v>Chiapas</c:v>
                </c:pt>
                <c:pt idx="7">
                  <c:v>Chihuahua</c:v>
                </c:pt>
                <c:pt idx="8">
                  <c:v>Ciudad de México</c:v>
                </c:pt>
                <c:pt idx="9">
                  <c:v>Durango</c:v>
                </c:pt>
                <c:pt idx="10">
                  <c:v>Guanajuato</c:v>
                </c:pt>
                <c:pt idx="11">
                  <c:v>Guerrero</c:v>
                </c:pt>
                <c:pt idx="12">
                  <c:v>Hidalgo</c:v>
                </c:pt>
                <c:pt idx="13">
                  <c:v>Jalisco</c:v>
                </c:pt>
                <c:pt idx="14">
                  <c:v>México</c:v>
                </c:pt>
                <c:pt idx="15">
                  <c:v>Michoacán</c:v>
                </c:pt>
                <c:pt idx="16">
                  <c:v>Morelos</c:v>
                </c:pt>
                <c:pt idx="17">
                  <c:v>Nayarit</c:v>
                </c:pt>
                <c:pt idx="18">
                  <c:v>Nuevo León</c:v>
                </c:pt>
                <c:pt idx="19">
                  <c:v>Oaxaca</c:v>
                </c:pt>
                <c:pt idx="20">
                  <c:v>Puebla</c:v>
                </c:pt>
                <c:pt idx="21">
                  <c:v>Querétaro</c:v>
                </c:pt>
                <c:pt idx="22">
                  <c:v>Quintana Roo</c:v>
                </c:pt>
                <c:pt idx="23">
                  <c:v>San Luis Potosí</c:v>
                </c:pt>
                <c:pt idx="24">
                  <c:v>Sinaloa</c:v>
                </c:pt>
                <c:pt idx="25">
                  <c:v>Sonora</c:v>
                </c:pt>
                <c:pt idx="26">
                  <c:v>Tabasco</c:v>
                </c:pt>
                <c:pt idx="27">
                  <c:v>Tamaulipas</c:v>
                </c:pt>
                <c:pt idx="28">
                  <c:v>Tlaxcala</c:v>
                </c:pt>
                <c:pt idx="29">
                  <c:v>Veracruz</c:v>
                </c:pt>
                <c:pt idx="30">
                  <c:v>Yucatán</c:v>
                </c:pt>
                <c:pt idx="31">
                  <c:v>Zacatecas</c:v>
                </c:pt>
                <c:pt idx="32">
                  <c:v>República Mexicana</c:v>
                </c:pt>
              </c:strCache>
            </c:strRef>
          </c:cat>
          <c:val>
            <c:numRef>
              <c:f>'x estados'!$G$11:$G$43</c:f>
              <c:numCache>
                <c:formatCode>0.0</c:formatCode>
                <c:ptCount val="33"/>
                <c:pt idx="0">
                  <c:v>3.7819903945203293</c:v>
                </c:pt>
                <c:pt idx="1">
                  <c:v>2.8968892964925885</c:v>
                </c:pt>
                <c:pt idx="2">
                  <c:v>2.1528102037305596</c:v>
                </c:pt>
                <c:pt idx="3">
                  <c:v>5.8748517863934318</c:v>
                </c:pt>
                <c:pt idx="4">
                  <c:v>4.0364240747989832</c:v>
                </c:pt>
                <c:pt idx="5">
                  <c:v>5.621215649743827</c:v>
                </c:pt>
                <c:pt idx="6">
                  <c:v>4.8758921031279545</c:v>
                </c:pt>
                <c:pt idx="7">
                  <c:v>3.8491042587499802</c:v>
                </c:pt>
                <c:pt idx="8">
                  <c:v>3.3458498346561671</c:v>
                </c:pt>
                <c:pt idx="9">
                  <c:v>3.7521500448033263</c:v>
                </c:pt>
                <c:pt idx="10">
                  <c:v>3.9207527032006362</c:v>
                </c:pt>
                <c:pt idx="11">
                  <c:v>2.6233597505521677</c:v>
                </c:pt>
                <c:pt idx="12">
                  <c:v>2.9231395822423956</c:v>
                </c:pt>
                <c:pt idx="13">
                  <c:v>3.926112624118272</c:v>
                </c:pt>
                <c:pt idx="14">
                  <c:v>2.9656247391797619</c:v>
                </c:pt>
                <c:pt idx="15">
                  <c:v>7.288447732309522</c:v>
                </c:pt>
                <c:pt idx="16">
                  <c:v>3.8924558587479896</c:v>
                </c:pt>
                <c:pt idx="17">
                  <c:v>3.016669010013906</c:v>
                </c:pt>
                <c:pt idx="18">
                  <c:v>2.6742562949803261</c:v>
                </c:pt>
                <c:pt idx="19">
                  <c:v>4.2352857574304075</c:v>
                </c:pt>
                <c:pt idx="20">
                  <c:v>3.7701788783609858</c:v>
                </c:pt>
                <c:pt idx="21">
                  <c:v>4.7222889719347405</c:v>
                </c:pt>
                <c:pt idx="22">
                  <c:v>3.8694899156377471</c:v>
                </c:pt>
                <c:pt idx="23">
                  <c:v>3.4143138542350626</c:v>
                </c:pt>
                <c:pt idx="24">
                  <c:v>3.2353620066169153</c:v>
                </c:pt>
                <c:pt idx="25">
                  <c:v>1.8304972740789682</c:v>
                </c:pt>
                <c:pt idx="26">
                  <c:v>2.5582725901488246</c:v>
                </c:pt>
                <c:pt idx="27">
                  <c:v>4.1428555262592042</c:v>
                </c:pt>
                <c:pt idx="28">
                  <c:v>3.9271953223937728</c:v>
                </c:pt>
                <c:pt idx="29">
                  <c:v>4.8844279990921002</c:v>
                </c:pt>
                <c:pt idx="30">
                  <c:v>3.1925840092699831</c:v>
                </c:pt>
                <c:pt idx="31">
                  <c:v>5.5279798735296097</c:v>
                </c:pt>
                <c:pt idx="32">
                  <c:v>3.7461788637964677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A605-4B24-9385-BB21377E39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4959711"/>
        <c:axId val="1454960543"/>
      </c:lineChart>
      <c:catAx>
        <c:axId val="1454959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60543"/>
        <c:crosses val="autoZero"/>
        <c:auto val="1"/>
        <c:lblAlgn val="ctr"/>
        <c:lblOffset val="100"/>
        <c:noMultiLvlLbl val="0"/>
      </c:catAx>
      <c:valAx>
        <c:axId val="1454960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454959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62664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61320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78210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54136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44769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31392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59128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31427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7037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52766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2492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9203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7340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39611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82169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1871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04459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7383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1"/>
            </a:gs>
            <a:gs pos="100000">
              <a:schemeClr val="dk1"/>
            </a:gs>
          </a:gsLst>
          <a:lin ang="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745725" y="0"/>
            <a:ext cx="4406366" cy="5143500"/>
          </a:xfrm>
          <a:custGeom>
            <a:avLst/>
            <a:gdLst/>
            <a:ahLst/>
            <a:cxnLst/>
            <a:rect l="l" t="t" r="r" b="b"/>
            <a:pathLst>
              <a:path w="6228079" h="6858000" extrusionOk="0">
                <a:moveTo>
                  <a:pt x="0" y="0"/>
                </a:moveTo>
                <a:cubicBezTo>
                  <a:pt x="1192022" y="1180275"/>
                  <a:pt x="1930400" y="2817749"/>
                  <a:pt x="1930400" y="4627690"/>
                </a:cubicBezTo>
                <a:cubicBezTo>
                  <a:pt x="1931225" y="5388331"/>
                  <a:pt x="1798574" y="6143219"/>
                  <a:pt x="1538478" y="6858000"/>
                </a:cubicBezTo>
                <a:lnTo>
                  <a:pt x="6228080" y="6858000"/>
                </a:lnTo>
                <a:lnTo>
                  <a:pt x="622808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4907910" y="0"/>
            <a:ext cx="4243868" cy="5143500"/>
          </a:xfrm>
          <a:custGeom>
            <a:avLst/>
            <a:gdLst/>
            <a:ahLst/>
            <a:cxnLst/>
            <a:rect l="l" t="t" r="r" b="b"/>
            <a:pathLst>
              <a:path w="5998400" h="6858000" extrusionOk="0">
                <a:moveTo>
                  <a:pt x="2752407" y="0"/>
                </a:moveTo>
                <a:cubicBezTo>
                  <a:pt x="2856294" y="466997"/>
                  <a:pt x="2908554" y="943991"/>
                  <a:pt x="2908300" y="1422400"/>
                </a:cubicBezTo>
                <a:cubicBezTo>
                  <a:pt x="2908300" y="3686239"/>
                  <a:pt x="1753171" y="5680139"/>
                  <a:pt x="0" y="6847206"/>
                </a:cubicBezTo>
                <a:lnTo>
                  <a:pt x="0" y="6858000"/>
                </a:lnTo>
                <a:lnTo>
                  <a:pt x="5998401" y="6858000"/>
                </a:lnTo>
                <a:lnTo>
                  <a:pt x="5998401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6451122" y="0"/>
            <a:ext cx="2697686" cy="3605879"/>
          </a:xfrm>
          <a:custGeom>
            <a:avLst/>
            <a:gdLst/>
            <a:ahLst/>
            <a:cxnLst/>
            <a:rect l="l" t="t" r="r" b="b"/>
            <a:pathLst>
              <a:path w="3812984" h="4807839" extrusionOk="0">
                <a:moveTo>
                  <a:pt x="3812984" y="4807839"/>
                </a:moveTo>
                <a:lnTo>
                  <a:pt x="3812984" y="0"/>
                </a:lnTo>
                <a:lnTo>
                  <a:pt x="0" y="0"/>
                </a:lnTo>
                <a:cubicBezTo>
                  <a:pt x="1961959" y="853313"/>
                  <a:pt x="3421634" y="2644648"/>
                  <a:pt x="3812984" y="4807839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779100" y="1991825"/>
            <a:ext cx="55776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63" y="356053"/>
            <a:ext cx="3914041" cy="175187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9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9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1"/>
          </p:nvPr>
        </p:nvSpPr>
        <p:spPr>
          <a:xfrm>
            <a:off x="779100" y="4406300"/>
            <a:ext cx="6477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6962100" cy="28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●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Fira Sans Light"/>
              <a:buChar char="○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Fira Sans Light"/>
              <a:buChar char="■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●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○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■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●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○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Fira Sans Light"/>
              <a:buChar char="■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lvl="1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lvl="2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lvl="3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lvl="4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lvl="5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lvl="6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lvl="7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lvl="8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>
            <a:spLocks noGrp="1"/>
          </p:cNvSpPr>
          <p:nvPr>
            <p:ph type="ctrTitle"/>
          </p:nvPr>
        </p:nvSpPr>
        <p:spPr>
          <a:xfrm>
            <a:off x="733530" y="2891711"/>
            <a:ext cx="7200796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Gráficas de Indicadores Educativos Estatales</a:t>
            </a:r>
            <a:br>
              <a:rPr lang="en" sz="3600" dirty="0" smtClean="0"/>
            </a:br>
            <a:r>
              <a:rPr lang="en" sz="3600" dirty="0" smtClean="0"/>
              <a:t>ciclo escolar 2020-21</a:t>
            </a:r>
            <a:endParaRPr sz="3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859889"/>
              </p:ext>
            </p:extLst>
          </p:nvPr>
        </p:nvGraphicFramePr>
        <p:xfrm>
          <a:off x="208638" y="819957"/>
          <a:ext cx="8935362" cy="38461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3" name="Google Shape;283;p30"/>
          <p:cNvSpPr txBox="1">
            <a:spLocks noGrp="1"/>
          </p:cNvSpPr>
          <p:nvPr>
            <p:ph type="body" idx="1"/>
          </p:nvPr>
        </p:nvSpPr>
        <p:spPr>
          <a:xfrm>
            <a:off x="779100" y="4406300"/>
            <a:ext cx="6477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" dirty="0" smtClean="0"/>
              <a:t>Abandono secundaria </a:t>
            </a:r>
            <a:r>
              <a:rPr lang="en" dirty="0"/>
              <a:t>por entidad, ciclo 20-21</a:t>
            </a:r>
            <a:endParaRPr dirty="0"/>
          </a:p>
        </p:txBody>
      </p:sp>
      <p:sp>
        <p:nvSpPr>
          <p:cNvPr id="284" name="Google Shape;284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3" name="Google Shape;212;p25"/>
          <p:cNvSpPr/>
          <p:nvPr/>
        </p:nvSpPr>
        <p:spPr>
          <a:xfrm rot="8100000">
            <a:off x="3285826" y="3455950"/>
            <a:ext cx="143401" cy="143401"/>
          </a:xfrm>
          <a:prstGeom prst="teardrop">
            <a:avLst>
              <a:gd name="adj" fmla="val 127539"/>
            </a:avLst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60;p41"/>
          <p:cNvSpPr/>
          <p:nvPr/>
        </p:nvSpPr>
        <p:spPr>
          <a:xfrm>
            <a:off x="5869776" y="-34179"/>
            <a:ext cx="3334200" cy="125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Guanajuato</a:t>
            </a:r>
            <a:r>
              <a:rPr lang="es-MX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Lugar que </a:t>
            </a:r>
            <a:r>
              <a:rPr lang="es-MX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ocupa entre las entidades federativas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" name="Google Shape;464;p41"/>
          <p:cNvSpPr/>
          <p:nvPr/>
        </p:nvSpPr>
        <p:spPr>
          <a:xfrm rot="5400000">
            <a:off x="4911876" y="264021"/>
            <a:ext cx="1915800" cy="19158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68;p41"/>
          <p:cNvSpPr/>
          <p:nvPr/>
        </p:nvSpPr>
        <p:spPr>
          <a:xfrm>
            <a:off x="5964174" y="736906"/>
            <a:ext cx="405327" cy="3392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s-MX" b="1" dirty="0" smtClean="0">
                <a:solidFill>
                  <a:schemeClr val="lt1"/>
                </a:solidFill>
                <a:latin typeface="Fira Sans"/>
              </a:rPr>
              <a:t>20</a:t>
            </a:r>
            <a:endParaRPr b="1" i="0" dirty="0">
              <a:ln>
                <a:noFill/>
              </a:ln>
              <a:solidFill>
                <a:schemeClr val="lt1"/>
              </a:solidFill>
              <a:latin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808232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1051101"/>
              </p:ext>
            </p:extLst>
          </p:nvPr>
        </p:nvGraphicFramePr>
        <p:xfrm>
          <a:off x="247650" y="776724"/>
          <a:ext cx="8667750" cy="38893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3" name="Google Shape;283;p30"/>
          <p:cNvSpPr txBox="1">
            <a:spLocks noGrp="1"/>
          </p:cNvSpPr>
          <p:nvPr>
            <p:ph type="body" idx="1"/>
          </p:nvPr>
        </p:nvSpPr>
        <p:spPr>
          <a:xfrm>
            <a:off x="779100" y="4406300"/>
            <a:ext cx="6477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" dirty="0" smtClean="0"/>
              <a:t>Reprobación secundaria, </a:t>
            </a:r>
            <a:r>
              <a:rPr lang="en" dirty="0"/>
              <a:t>por entidad, ciclo 20-21</a:t>
            </a:r>
            <a:endParaRPr dirty="0"/>
          </a:p>
        </p:txBody>
      </p:sp>
      <p:sp>
        <p:nvSpPr>
          <p:cNvPr id="284" name="Google Shape;284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3" name="Google Shape;212;p25"/>
          <p:cNvSpPr/>
          <p:nvPr/>
        </p:nvSpPr>
        <p:spPr>
          <a:xfrm rot="8100000">
            <a:off x="3247726" y="3503575"/>
            <a:ext cx="143401" cy="143401"/>
          </a:xfrm>
          <a:prstGeom prst="teardrop">
            <a:avLst>
              <a:gd name="adj" fmla="val 127539"/>
            </a:avLst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60;p41"/>
          <p:cNvSpPr/>
          <p:nvPr/>
        </p:nvSpPr>
        <p:spPr>
          <a:xfrm>
            <a:off x="5869776" y="-34179"/>
            <a:ext cx="3334200" cy="125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Guanajuato</a:t>
            </a:r>
            <a:r>
              <a:rPr lang="es-MX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Lugar que </a:t>
            </a:r>
            <a:r>
              <a:rPr lang="es-MX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ocupa entre las entidades federativas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" name="Google Shape;464;p41"/>
          <p:cNvSpPr/>
          <p:nvPr/>
        </p:nvSpPr>
        <p:spPr>
          <a:xfrm rot="5400000">
            <a:off x="4911876" y="264021"/>
            <a:ext cx="1915800" cy="19158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68;p41"/>
          <p:cNvSpPr/>
          <p:nvPr/>
        </p:nvSpPr>
        <p:spPr>
          <a:xfrm>
            <a:off x="5964174" y="736906"/>
            <a:ext cx="405327" cy="3392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s-MX" b="1" dirty="0" smtClean="0">
                <a:solidFill>
                  <a:schemeClr val="lt1"/>
                </a:solidFill>
                <a:latin typeface="Fira Sans"/>
              </a:rPr>
              <a:t>02</a:t>
            </a:r>
            <a:endParaRPr b="1" i="0" dirty="0">
              <a:ln>
                <a:noFill/>
              </a:ln>
              <a:solidFill>
                <a:schemeClr val="lt1"/>
              </a:solidFill>
              <a:latin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18177654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94326265"/>
              </p:ext>
            </p:extLst>
          </p:nvPr>
        </p:nvGraphicFramePr>
        <p:xfrm>
          <a:off x="413558" y="1174755"/>
          <a:ext cx="8206151" cy="34913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3" name="Google Shape;283;p30"/>
          <p:cNvSpPr txBox="1">
            <a:spLocks noGrp="1"/>
          </p:cNvSpPr>
          <p:nvPr>
            <p:ph type="body" idx="1"/>
          </p:nvPr>
        </p:nvSpPr>
        <p:spPr>
          <a:xfrm>
            <a:off x="779100" y="4406300"/>
            <a:ext cx="6477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" dirty="0" smtClean="0"/>
              <a:t>Eficiencia terminal secundaria, </a:t>
            </a:r>
            <a:r>
              <a:rPr lang="en" dirty="0"/>
              <a:t>por entidad, ciclo 20-21</a:t>
            </a:r>
            <a:endParaRPr dirty="0"/>
          </a:p>
        </p:txBody>
      </p:sp>
      <p:sp>
        <p:nvSpPr>
          <p:cNvPr id="284" name="Google Shape;284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3" name="Google Shape;212;p25"/>
          <p:cNvSpPr/>
          <p:nvPr/>
        </p:nvSpPr>
        <p:spPr>
          <a:xfrm rot="8100000">
            <a:off x="3257250" y="3468779"/>
            <a:ext cx="143401" cy="143401"/>
          </a:xfrm>
          <a:prstGeom prst="teardrop">
            <a:avLst>
              <a:gd name="adj" fmla="val 127539"/>
            </a:avLst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60;p41"/>
          <p:cNvSpPr/>
          <p:nvPr/>
        </p:nvSpPr>
        <p:spPr>
          <a:xfrm>
            <a:off x="5869776" y="-34179"/>
            <a:ext cx="3334200" cy="125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Guanajuato</a:t>
            </a:r>
            <a:r>
              <a:rPr lang="es-MX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Lugar que </a:t>
            </a:r>
            <a:r>
              <a:rPr lang="es-MX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ocupa entre las entidades federativas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" name="Google Shape;464;p41"/>
          <p:cNvSpPr/>
          <p:nvPr/>
        </p:nvSpPr>
        <p:spPr>
          <a:xfrm rot="5400000">
            <a:off x="4911876" y="264021"/>
            <a:ext cx="1915800" cy="19158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68;p41"/>
          <p:cNvSpPr/>
          <p:nvPr/>
        </p:nvSpPr>
        <p:spPr>
          <a:xfrm>
            <a:off x="5964174" y="736906"/>
            <a:ext cx="405327" cy="3392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s-MX" b="1" dirty="0" smtClean="0">
                <a:solidFill>
                  <a:schemeClr val="lt1"/>
                </a:solidFill>
                <a:latin typeface="Fira Sans"/>
              </a:rPr>
              <a:t>18</a:t>
            </a:r>
            <a:endParaRPr b="1" i="0" dirty="0">
              <a:ln>
                <a:noFill/>
              </a:ln>
              <a:solidFill>
                <a:schemeClr val="lt1"/>
              </a:solidFill>
              <a:latin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16981352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40712118"/>
              </p:ext>
            </p:extLst>
          </p:nvPr>
        </p:nvGraphicFramePr>
        <p:xfrm>
          <a:off x="247650" y="442326"/>
          <a:ext cx="8610438" cy="40713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3" name="Google Shape;283;p30"/>
          <p:cNvSpPr txBox="1">
            <a:spLocks noGrp="1"/>
          </p:cNvSpPr>
          <p:nvPr>
            <p:ph type="body" idx="1"/>
          </p:nvPr>
        </p:nvSpPr>
        <p:spPr>
          <a:xfrm>
            <a:off x="779100" y="4406300"/>
            <a:ext cx="6477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" dirty="0" smtClean="0"/>
              <a:t>Cobertura MS, </a:t>
            </a:r>
            <a:r>
              <a:rPr lang="en" dirty="0"/>
              <a:t>por entidad, ciclo 20-21</a:t>
            </a:r>
            <a:endParaRPr dirty="0"/>
          </a:p>
        </p:txBody>
      </p:sp>
      <p:sp>
        <p:nvSpPr>
          <p:cNvPr id="284" name="Google Shape;284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3" name="Google Shape;212;p25"/>
          <p:cNvSpPr/>
          <p:nvPr/>
        </p:nvSpPr>
        <p:spPr>
          <a:xfrm rot="8100000">
            <a:off x="3238202" y="3313075"/>
            <a:ext cx="143401" cy="143401"/>
          </a:xfrm>
          <a:prstGeom prst="teardrop">
            <a:avLst>
              <a:gd name="adj" fmla="val 127539"/>
            </a:avLst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60;p41"/>
          <p:cNvSpPr/>
          <p:nvPr/>
        </p:nvSpPr>
        <p:spPr>
          <a:xfrm>
            <a:off x="5869776" y="-34179"/>
            <a:ext cx="3334200" cy="125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Guanajuato</a:t>
            </a:r>
            <a:r>
              <a:rPr lang="es-MX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Lugar que </a:t>
            </a:r>
            <a:r>
              <a:rPr lang="es-MX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ocupa entre las entidades federativas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" name="Google Shape;464;p41"/>
          <p:cNvSpPr/>
          <p:nvPr/>
        </p:nvSpPr>
        <p:spPr>
          <a:xfrm rot="5400000">
            <a:off x="4911876" y="264021"/>
            <a:ext cx="1915800" cy="19158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68;p41"/>
          <p:cNvSpPr/>
          <p:nvPr/>
        </p:nvSpPr>
        <p:spPr>
          <a:xfrm>
            <a:off x="5964174" y="736906"/>
            <a:ext cx="405327" cy="3392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s-MX" b="1" dirty="0" smtClean="0">
                <a:solidFill>
                  <a:schemeClr val="lt1"/>
                </a:solidFill>
                <a:latin typeface="Fira Sans"/>
              </a:rPr>
              <a:t>26</a:t>
            </a:r>
            <a:endParaRPr b="1" i="0" dirty="0">
              <a:ln>
                <a:noFill/>
              </a:ln>
              <a:solidFill>
                <a:schemeClr val="lt1"/>
              </a:solidFill>
              <a:latin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3013360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9840554"/>
              </p:ext>
            </p:extLst>
          </p:nvPr>
        </p:nvGraphicFramePr>
        <p:xfrm>
          <a:off x="285750" y="1209240"/>
          <a:ext cx="8382912" cy="33948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3" name="Google Shape;283;p30"/>
          <p:cNvSpPr txBox="1">
            <a:spLocks noGrp="1"/>
          </p:cNvSpPr>
          <p:nvPr>
            <p:ph type="body" idx="1"/>
          </p:nvPr>
        </p:nvSpPr>
        <p:spPr>
          <a:xfrm>
            <a:off x="779100" y="4406300"/>
            <a:ext cx="6477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" dirty="0" smtClean="0"/>
              <a:t>Abandono MS </a:t>
            </a:r>
            <a:r>
              <a:rPr lang="en" dirty="0"/>
              <a:t>por entidad, ciclo 20-21</a:t>
            </a:r>
            <a:endParaRPr dirty="0"/>
          </a:p>
        </p:txBody>
      </p:sp>
      <p:sp>
        <p:nvSpPr>
          <p:cNvPr id="284" name="Google Shape;284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3" name="Google Shape;212;p25"/>
          <p:cNvSpPr/>
          <p:nvPr/>
        </p:nvSpPr>
        <p:spPr>
          <a:xfrm rot="8100000">
            <a:off x="3190577" y="3408325"/>
            <a:ext cx="143401" cy="143401"/>
          </a:xfrm>
          <a:prstGeom prst="teardrop">
            <a:avLst>
              <a:gd name="adj" fmla="val 127539"/>
            </a:avLst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60;p41"/>
          <p:cNvSpPr/>
          <p:nvPr/>
        </p:nvSpPr>
        <p:spPr>
          <a:xfrm>
            <a:off x="5869776" y="-34179"/>
            <a:ext cx="3334200" cy="125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Guanajuato</a:t>
            </a:r>
            <a:r>
              <a:rPr lang="es-MX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Lugar que </a:t>
            </a:r>
            <a:r>
              <a:rPr lang="es-MX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ocupa entre las entidades federativas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" name="Google Shape;464;p41"/>
          <p:cNvSpPr/>
          <p:nvPr/>
        </p:nvSpPr>
        <p:spPr>
          <a:xfrm rot="5400000">
            <a:off x="4911876" y="264021"/>
            <a:ext cx="1915800" cy="19158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68;p41"/>
          <p:cNvSpPr/>
          <p:nvPr/>
        </p:nvSpPr>
        <p:spPr>
          <a:xfrm>
            <a:off x="5964174" y="736906"/>
            <a:ext cx="405327" cy="3392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s-MX" b="1" dirty="0" smtClean="0">
                <a:solidFill>
                  <a:schemeClr val="lt1"/>
                </a:solidFill>
                <a:latin typeface="Fira Sans"/>
              </a:rPr>
              <a:t>28</a:t>
            </a:r>
            <a:endParaRPr b="1" i="0" dirty="0">
              <a:ln>
                <a:noFill/>
              </a:ln>
              <a:solidFill>
                <a:schemeClr val="lt1"/>
              </a:solidFill>
              <a:latin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10681048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84135612"/>
              </p:ext>
            </p:extLst>
          </p:nvPr>
        </p:nvGraphicFramePr>
        <p:xfrm>
          <a:off x="210097" y="993502"/>
          <a:ext cx="8544837" cy="36785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3" name="Google Shape;283;p30"/>
          <p:cNvSpPr txBox="1">
            <a:spLocks noGrp="1"/>
          </p:cNvSpPr>
          <p:nvPr>
            <p:ph type="body" idx="1"/>
          </p:nvPr>
        </p:nvSpPr>
        <p:spPr>
          <a:xfrm>
            <a:off x="779100" y="4406300"/>
            <a:ext cx="6477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" dirty="0" smtClean="0"/>
              <a:t>Reprobación MS, </a:t>
            </a:r>
            <a:r>
              <a:rPr lang="en" dirty="0"/>
              <a:t>por entidad, ciclo 20-21</a:t>
            </a:r>
            <a:endParaRPr dirty="0"/>
          </a:p>
        </p:txBody>
      </p:sp>
      <p:sp>
        <p:nvSpPr>
          <p:cNvPr id="284" name="Google Shape;284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3" name="Google Shape;212;p25"/>
          <p:cNvSpPr/>
          <p:nvPr/>
        </p:nvSpPr>
        <p:spPr>
          <a:xfrm rot="8100000">
            <a:off x="3190576" y="3465474"/>
            <a:ext cx="143401" cy="143401"/>
          </a:xfrm>
          <a:prstGeom prst="teardrop">
            <a:avLst>
              <a:gd name="adj" fmla="val 127539"/>
            </a:avLst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60;p41"/>
          <p:cNvSpPr/>
          <p:nvPr/>
        </p:nvSpPr>
        <p:spPr>
          <a:xfrm>
            <a:off x="5869776" y="-34179"/>
            <a:ext cx="3334200" cy="125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Guanajuato</a:t>
            </a:r>
            <a:r>
              <a:rPr lang="es-MX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Lugar que </a:t>
            </a:r>
            <a:r>
              <a:rPr lang="es-MX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ocupa entre las entidades federativas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" name="Google Shape;464;p41"/>
          <p:cNvSpPr/>
          <p:nvPr/>
        </p:nvSpPr>
        <p:spPr>
          <a:xfrm rot="5400000">
            <a:off x="4911876" y="264021"/>
            <a:ext cx="1915800" cy="19158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68;p41"/>
          <p:cNvSpPr/>
          <p:nvPr/>
        </p:nvSpPr>
        <p:spPr>
          <a:xfrm>
            <a:off x="5964174" y="736906"/>
            <a:ext cx="405327" cy="3392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s-MX" b="1" dirty="0" smtClean="0">
                <a:solidFill>
                  <a:schemeClr val="lt1"/>
                </a:solidFill>
                <a:latin typeface="Fira Sans"/>
              </a:rPr>
              <a:t>19</a:t>
            </a:r>
            <a:endParaRPr b="1" i="0" dirty="0">
              <a:ln>
                <a:noFill/>
              </a:ln>
              <a:solidFill>
                <a:schemeClr val="lt1"/>
              </a:solidFill>
              <a:latin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36836851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94655054"/>
              </p:ext>
            </p:extLst>
          </p:nvPr>
        </p:nvGraphicFramePr>
        <p:xfrm>
          <a:off x="170083" y="906523"/>
          <a:ext cx="8584851" cy="38472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3" name="Google Shape;283;p30"/>
          <p:cNvSpPr txBox="1">
            <a:spLocks noGrp="1"/>
          </p:cNvSpPr>
          <p:nvPr>
            <p:ph type="body" idx="1"/>
          </p:nvPr>
        </p:nvSpPr>
        <p:spPr>
          <a:xfrm>
            <a:off x="779100" y="4623851"/>
            <a:ext cx="6477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" dirty="0" smtClean="0"/>
              <a:t>Eficiencia Terminal  MS, </a:t>
            </a:r>
            <a:r>
              <a:rPr lang="en" dirty="0"/>
              <a:t>por entidad, ciclo 20-21</a:t>
            </a:r>
            <a:endParaRPr dirty="0"/>
          </a:p>
        </p:txBody>
      </p:sp>
      <p:sp>
        <p:nvSpPr>
          <p:cNvPr id="284" name="Google Shape;284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23" name="Google Shape;212;p25"/>
          <p:cNvSpPr/>
          <p:nvPr/>
        </p:nvSpPr>
        <p:spPr>
          <a:xfrm rot="8100000">
            <a:off x="3133425" y="3570250"/>
            <a:ext cx="143401" cy="143401"/>
          </a:xfrm>
          <a:prstGeom prst="teardrop">
            <a:avLst>
              <a:gd name="adj" fmla="val 127539"/>
            </a:avLst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60;p41"/>
          <p:cNvSpPr/>
          <p:nvPr/>
        </p:nvSpPr>
        <p:spPr>
          <a:xfrm>
            <a:off x="5869776" y="-34179"/>
            <a:ext cx="3334200" cy="125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Guanajuato</a:t>
            </a:r>
            <a:r>
              <a:rPr lang="es-MX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Lugar que </a:t>
            </a:r>
            <a:r>
              <a:rPr lang="es-MX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ocupa entre las entidades federativas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" name="Google Shape;464;p41"/>
          <p:cNvSpPr/>
          <p:nvPr/>
        </p:nvSpPr>
        <p:spPr>
          <a:xfrm rot="5400000">
            <a:off x="4911876" y="264021"/>
            <a:ext cx="1915800" cy="19158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68;p41"/>
          <p:cNvSpPr/>
          <p:nvPr/>
        </p:nvSpPr>
        <p:spPr>
          <a:xfrm>
            <a:off x="5964174" y="736906"/>
            <a:ext cx="405327" cy="3392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s-MX" b="1" dirty="0" smtClean="0">
                <a:solidFill>
                  <a:schemeClr val="lt1"/>
                </a:solidFill>
                <a:latin typeface="Fira Sans"/>
              </a:rPr>
              <a:t>26</a:t>
            </a:r>
            <a:endParaRPr b="1" i="0" dirty="0">
              <a:ln>
                <a:noFill/>
              </a:ln>
              <a:solidFill>
                <a:schemeClr val="lt1"/>
              </a:solidFill>
              <a:latin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177905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00675332"/>
              </p:ext>
            </p:extLst>
          </p:nvPr>
        </p:nvGraphicFramePr>
        <p:xfrm>
          <a:off x="345870" y="1327831"/>
          <a:ext cx="8134714" cy="33161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3" name="Google Shape;283;p30"/>
          <p:cNvSpPr txBox="1">
            <a:spLocks noGrp="1"/>
          </p:cNvSpPr>
          <p:nvPr>
            <p:ph type="body" idx="1"/>
          </p:nvPr>
        </p:nvSpPr>
        <p:spPr>
          <a:xfrm>
            <a:off x="779100" y="4406300"/>
            <a:ext cx="6477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" dirty="0" smtClean="0"/>
              <a:t>Cobertura Superior, </a:t>
            </a:r>
            <a:r>
              <a:rPr lang="en" dirty="0"/>
              <a:t>por entidad, ciclo </a:t>
            </a:r>
            <a:r>
              <a:rPr lang="en" dirty="0" smtClean="0"/>
              <a:t>20-21 </a:t>
            </a:r>
            <a:r>
              <a:rPr lang="en" sz="1200" dirty="0" smtClean="0"/>
              <a:t>(no incluye posgrado)</a:t>
            </a:r>
            <a:endParaRPr dirty="0"/>
          </a:p>
        </p:txBody>
      </p:sp>
      <p:sp>
        <p:nvSpPr>
          <p:cNvPr id="284" name="Google Shape;284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23" name="Google Shape;212;p25"/>
          <p:cNvSpPr/>
          <p:nvPr/>
        </p:nvSpPr>
        <p:spPr>
          <a:xfrm rot="8100000">
            <a:off x="3200101" y="3427375"/>
            <a:ext cx="143401" cy="143401"/>
          </a:xfrm>
          <a:prstGeom prst="teardrop">
            <a:avLst>
              <a:gd name="adj" fmla="val 127539"/>
            </a:avLst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60;p41"/>
          <p:cNvSpPr/>
          <p:nvPr/>
        </p:nvSpPr>
        <p:spPr>
          <a:xfrm>
            <a:off x="5869776" y="-34179"/>
            <a:ext cx="3334200" cy="125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Guanajuato</a:t>
            </a:r>
            <a:r>
              <a:rPr lang="es-MX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Lugar que </a:t>
            </a:r>
            <a:r>
              <a:rPr lang="es-MX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ocupa entre las entidades federativas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" name="Google Shape;464;p41"/>
          <p:cNvSpPr/>
          <p:nvPr/>
        </p:nvSpPr>
        <p:spPr>
          <a:xfrm rot="5400000">
            <a:off x="4911876" y="264021"/>
            <a:ext cx="1915800" cy="19158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68;p41"/>
          <p:cNvSpPr/>
          <p:nvPr/>
        </p:nvSpPr>
        <p:spPr>
          <a:xfrm>
            <a:off x="5964174" y="736906"/>
            <a:ext cx="405327" cy="3392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s-MX" b="1" dirty="0" smtClean="0">
                <a:solidFill>
                  <a:schemeClr val="lt1"/>
                </a:solidFill>
                <a:latin typeface="Fira Sans"/>
              </a:rPr>
              <a:t>26</a:t>
            </a:r>
            <a:endParaRPr b="1" i="0" dirty="0">
              <a:ln>
                <a:noFill/>
              </a:ln>
              <a:solidFill>
                <a:schemeClr val="lt1"/>
              </a:solidFill>
              <a:latin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4645559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09464310"/>
              </p:ext>
            </p:extLst>
          </p:nvPr>
        </p:nvGraphicFramePr>
        <p:xfrm>
          <a:off x="400050" y="542925"/>
          <a:ext cx="7659012" cy="38633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3" name="Google Shape;283;p30"/>
          <p:cNvSpPr txBox="1">
            <a:spLocks noGrp="1"/>
          </p:cNvSpPr>
          <p:nvPr>
            <p:ph type="body" idx="1"/>
          </p:nvPr>
        </p:nvSpPr>
        <p:spPr>
          <a:xfrm>
            <a:off x="779100" y="4406300"/>
            <a:ext cx="6477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" dirty="0" smtClean="0"/>
              <a:t>Abandono Superior </a:t>
            </a:r>
            <a:r>
              <a:rPr lang="en" dirty="0"/>
              <a:t>por entidad, ciclo 20-21</a:t>
            </a:r>
            <a:endParaRPr dirty="0"/>
          </a:p>
        </p:txBody>
      </p:sp>
      <p:sp>
        <p:nvSpPr>
          <p:cNvPr id="284" name="Google Shape;284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23" name="Google Shape;212;p25"/>
          <p:cNvSpPr/>
          <p:nvPr/>
        </p:nvSpPr>
        <p:spPr>
          <a:xfrm rot="8100000">
            <a:off x="3085801" y="3313074"/>
            <a:ext cx="143401" cy="143401"/>
          </a:xfrm>
          <a:prstGeom prst="teardrop">
            <a:avLst>
              <a:gd name="adj" fmla="val 127539"/>
            </a:avLst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60;p41"/>
          <p:cNvSpPr/>
          <p:nvPr/>
        </p:nvSpPr>
        <p:spPr>
          <a:xfrm>
            <a:off x="5869776" y="-34179"/>
            <a:ext cx="3334200" cy="125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Guanajuato</a:t>
            </a:r>
            <a:r>
              <a:rPr lang="es-MX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Lugar que </a:t>
            </a:r>
            <a:r>
              <a:rPr lang="es-MX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ocupa entre las entidades federativas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" name="Google Shape;464;p41"/>
          <p:cNvSpPr/>
          <p:nvPr/>
        </p:nvSpPr>
        <p:spPr>
          <a:xfrm rot="5400000">
            <a:off x="4911876" y="264021"/>
            <a:ext cx="1915800" cy="19158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68;p41"/>
          <p:cNvSpPr/>
          <p:nvPr/>
        </p:nvSpPr>
        <p:spPr>
          <a:xfrm>
            <a:off x="5964174" y="736906"/>
            <a:ext cx="405327" cy="3392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s-MX" b="1" dirty="0" smtClean="0">
                <a:solidFill>
                  <a:schemeClr val="lt1"/>
                </a:solidFill>
                <a:latin typeface="Fira Sans"/>
              </a:rPr>
              <a:t>19</a:t>
            </a:r>
            <a:endParaRPr b="1" i="0" dirty="0">
              <a:ln>
                <a:noFill/>
              </a:ln>
              <a:solidFill>
                <a:schemeClr val="lt1"/>
              </a:solidFill>
              <a:latin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23885186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4286135"/>
              </p:ext>
            </p:extLst>
          </p:nvPr>
        </p:nvGraphicFramePr>
        <p:xfrm>
          <a:off x="419100" y="906523"/>
          <a:ext cx="8248650" cy="36417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3" name="Google Shape;283;p30"/>
          <p:cNvSpPr txBox="1">
            <a:spLocks noGrp="1"/>
          </p:cNvSpPr>
          <p:nvPr>
            <p:ph type="body" idx="1"/>
          </p:nvPr>
        </p:nvSpPr>
        <p:spPr>
          <a:xfrm>
            <a:off x="779100" y="4406300"/>
            <a:ext cx="6477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" dirty="0" smtClean="0"/>
              <a:t>Absorción Superior </a:t>
            </a:r>
            <a:r>
              <a:rPr lang="en" dirty="0"/>
              <a:t>por entidad, ciclo 20-21</a:t>
            </a:r>
            <a:endParaRPr dirty="0"/>
          </a:p>
        </p:txBody>
      </p:sp>
      <p:sp>
        <p:nvSpPr>
          <p:cNvPr id="284" name="Google Shape;284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23" name="Google Shape;212;p25"/>
          <p:cNvSpPr/>
          <p:nvPr/>
        </p:nvSpPr>
        <p:spPr>
          <a:xfrm rot="8100000">
            <a:off x="3285826" y="3360699"/>
            <a:ext cx="143401" cy="143401"/>
          </a:xfrm>
          <a:prstGeom prst="teardrop">
            <a:avLst>
              <a:gd name="adj" fmla="val 127539"/>
            </a:avLst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60;p41"/>
          <p:cNvSpPr/>
          <p:nvPr/>
        </p:nvSpPr>
        <p:spPr>
          <a:xfrm>
            <a:off x="5869776" y="-34179"/>
            <a:ext cx="3334200" cy="125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Guanajuato</a:t>
            </a:r>
            <a:r>
              <a:rPr lang="es-MX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Lugar que </a:t>
            </a:r>
            <a:r>
              <a:rPr lang="es-MX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ocupa entre las entidades federativas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" name="Google Shape;464;p41"/>
          <p:cNvSpPr/>
          <p:nvPr/>
        </p:nvSpPr>
        <p:spPr>
          <a:xfrm rot="5400000">
            <a:off x="4911876" y="264021"/>
            <a:ext cx="1915800" cy="19158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68;p41"/>
          <p:cNvSpPr/>
          <p:nvPr/>
        </p:nvSpPr>
        <p:spPr>
          <a:xfrm>
            <a:off x="5964174" y="736906"/>
            <a:ext cx="405327" cy="3392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s-MX" b="1" dirty="0" smtClean="0">
                <a:solidFill>
                  <a:schemeClr val="lt1"/>
                </a:solidFill>
                <a:latin typeface="Fira Sans"/>
              </a:rPr>
              <a:t>19</a:t>
            </a:r>
            <a:endParaRPr b="1" i="0" dirty="0">
              <a:ln>
                <a:noFill/>
              </a:ln>
              <a:solidFill>
                <a:schemeClr val="lt1"/>
              </a:solidFill>
              <a:latin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2116470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0"/>
          <p:cNvSpPr txBox="1">
            <a:spLocks noGrp="1"/>
          </p:cNvSpPr>
          <p:nvPr>
            <p:ph type="body" idx="1"/>
          </p:nvPr>
        </p:nvSpPr>
        <p:spPr>
          <a:xfrm>
            <a:off x="779100" y="4406300"/>
            <a:ext cx="6477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" dirty="0"/>
              <a:t>G</a:t>
            </a:r>
            <a:r>
              <a:rPr lang="es-MX" dirty="0"/>
              <a:t>r</a:t>
            </a:r>
            <a:r>
              <a:rPr lang="en" dirty="0"/>
              <a:t>ado promedio de escolaridad, por entidad, ciclo 20-21</a:t>
            </a:r>
            <a:endParaRPr dirty="0"/>
          </a:p>
        </p:txBody>
      </p:sp>
      <p:sp>
        <p:nvSpPr>
          <p:cNvPr id="284" name="Google Shape;284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aphicFrame>
        <p:nvGraphicFramePr>
          <p:cNvPr id="22" name="Gráfico 2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5181396"/>
              </p:ext>
            </p:extLst>
          </p:nvPr>
        </p:nvGraphicFramePr>
        <p:xfrm>
          <a:off x="419100" y="1293587"/>
          <a:ext cx="8061484" cy="33725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3" name="Google Shape;212;p25"/>
          <p:cNvSpPr/>
          <p:nvPr/>
        </p:nvSpPr>
        <p:spPr>
          <a:xfrm rot="8100000">
            <a:off x="3238195" y="3502717"/>
            <a:ext cx="143401" cy="143401"/>
          </a:xfrm>
          <a:prstGeom prst="teardrop">
            <a:avLst>
              <a:gd name="adj" fmla="val 127539"/>
            </a:avLst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60;p41"/>
          <p:cNvSpPr/>
          <p:nvPr/>
        </p:nvSpPr>
        <p:spPr>
          <a:xfrm>
            <a:off x="5869776" y="-34179"/>
            <a:ext cx="3334200" cy="125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Guanajuato</a:t>
            </a:r>
            <a:r>
              <a:rPr lang="es-MX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Lugar que </a:t>
            </a:r>
            <a:r>
              <a:rPr lang="es-MX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ocupa entre las entidades federativas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" name="Google Shape;464;p41"/>
          <p:cNvSpPr/>
          <p:nvPr/>
        </p:nvSpPr>
        <p:spPr>
          <a:xfrm rot="5400000">
            <a:off x="4911876" y="264021"/>
            <a:ext cx="1915800" cy="19158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68;p41"/>
          <p:cNvSpPr/>
          <p:nvPr/>
        </p:nvSpPr>
        <p:spPr>
          <a:xfrm>
            <a:off x="5964174" y="736906"/>
            <a:ext cx="405327" cy="3392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s-MX" b="1" dirty="0" smtClean="0">
                <a:solidFill>
                  <a:schemeClr val="lt1"/>
                </a:solidFill>
                <a:latin typeface="Fira Sans"/>
              </a:rPr>
              <a:t>27</a:t>
            </a:r>
            <a:endParaRPr b="1" i="0" dirty="0">
              <a:ln>
                <a:noFill/>
              </a:ln>
              <a:solidFill>
                <a:schemeClr val="lt1"/>
              </a:solidFill>
              <a:latin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2488193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04317598"/>
              </p:ext>
            </p:extLst>
          </p:nvPr>
        </p:nvGraphicFramePr>
        <p:xfrm>
          <a:off x="190491" y="1154332"/>
          <a:ext cx="8564443" cy="34497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3" name="Google Shape;283;p30"/>
          <p:cNvSpPr txBox="1">
            <a:spLocks noGrp="1"/>
          </p:cNvSpPr>
          <p:nvPr>
            <p:ph type="body" idx="1"/>
          </p:nvPr>
        </p:nvSpPr>
        <p:spPr>
          <a:xfrm>
            <a:off x="779100" y="4406300"/>
            <a:ext cx="6477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" dirty="0" smtClean="0"/>
              <a:t>Cobertura en básica (3 a 14 años), </a:t>
            </a:r>
            <a:r>
              <a:rPr lang="en" dirty="0"/>
              <a:t>por entidad, ciclo 20-21</a:t>
            </a:r>
            <a:endParaRPr dirty="0"/>
          </a:p>
        </p:txBody>
      </p:sp>
      <p:sp>
        <p:nvSpPr>
          <p:cNvPr id="284" name="Google Shape;284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3" name="Google Shape;212;p25"/>
          <p:cNvSpPr/>
          <p:nvPr/>
        </p:nvSpPr>
        <p:spPr>
          <a:xfrm rot="8100000">
            <a:off x="3179992" y="3415382"/>
            <a:ext cx="143401" cy="143401"/>
          </a:xfrm>
          <a:prstGeom prst="teardrop">
            <a:avLst>
              <a:gd name="adj" fmla="val 127539"/>
            </a:avLst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60;p41"/>
          <p:cNvSpPr/>
          <p:nvPr/>
        </p:nvSpPr>
        <p:spPr>
          <a:xfrm>
            <a:off x="5869776" y="-34179"/>
            <a:ext cx="3334200" cy="125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Guanajuato</a:t>
            </a:r>
            <a:r>
              <a:rPr lang="es-MX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Lugar que </a:t>
            </a:r>
            <a:r>
              <a:rPr lang="es-MX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ocupa entre las entidades federativas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" name="Google Shape;464;p41"/>
          <p:cNvSpPr/>
          <p:nvPr/>
        </p:nvSpPr>
        <p:spPr>
          <a:xfrm rot="5400000">
            <a:off x="4911876" y="264021"/>
            <a:ext cx="1915800" cy="19158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68;p41"/>
          <p:cNvSpPr/>
          <p:nvPr/>
        </p:nvSpPr>
        <p:spPr>
          <a:xfrm>
            <a:off x="5964174" y="736906"/>
            <a:ext cx="405327" cy="3392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s-MX" b="1" i="0" dirty="0" smtClean="0">
                <a:ln>
                  <a:noFill/>
                </a:ln>
                <a:solidFill>
                  <a:schemeClr val="lt1"/>
                </a:solidFill>
                <a:latin typeface="Fira Sans"/>
              </a:rPr>
              <a:t>19</a:t>
            </a:r>
            <a:endParaRPr b="1" i="0" dirty="0">
              <a:ln>
                <a:noFill/>
              </a:ln>
              <a:solidFill>
                <a:schemeClr val="lt1"/>
              </a:solidFill>
              <a:latin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3518622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7268067"/>
              </p:ext>
            </p:extLst>
          </p:nvPr>
        </p:nvGraphicFramePr>
        <p:xfrm>
          <a:off x="304800" y="1062167"/>
          <a:ext cx="8017787" cy="3503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3" name="Google Shape;283;p30"/>
          <p:cNvSpPr txBox="1">
            <a:spLocks noGrp="1"/>
          </p:cNvSpPr>
          <p:nvPr>
            <p:ph type="body" idx="1"/>
          </p:nvPr>
        </p:nvSpPr>
        <p:spPr>
          <a:xfrm>
            <a:off x="779100" y="4406300"/>
            <a:ext cx="6477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" dirty="0" smtClean="0"/>
              <a:t>Cobertura preescolar (3 a 5 años), </a:t>
            </a:r>
            <a:r>
              <a:rPr lang="en" dirty="0"/>
              <a:t>por entidad, ciclo 20-21</a:t>
            </a:r>
            <a:endParaRPr dirty="0"/>
          </a:p>
        </p:txBody>
      </p:sp>
      <p:sp>
        <p:nvSpPr>
          <p:cNvPr id="284" name="Google Shape;284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3" name="Google Shape;212;p25"/>
          <p:cNvSpPr/>
          <p:nvPr/>
        </p:nvSpPr>
        <p:spPr>
          <a:xfrm rot="8100000">
            <a:off x="3118574" y="3398637"/>
            <a:ext cx="143401" cy="143401"/>
          </a:xfrm>
          <a:prstGeom prst="teardrop">
            <a:avLst>
              <a:gd name="adj" fmla="val 127539"/>
            </a:avLst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60;p41"/>
          <p:cNvSpPr/>
          <p:nvPr/>
        </p:nvSpPr>
        <p:spPr>
          <a:xfrm>
            <a:off x="5869776" y="-34179"/>
            <a:ext cx="3334200" cy="125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Guanajuato</a:t>
            </a:r>
            <a:r>
              <a:rPr lang="es-MX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Lugar que </a:t>
            </a:r>
            <a:r>
              <a:rPr lang="es-MX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ocupa entre las entidades federativas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" name="Google Shape;464;p41"/>
          <p:cNvSpPr/>
          <p:nvPr/>
        </p:nvSpPr>
        <p:spPr>
          <a:xfrm rot="5400000">
            <a:off x="4911876" y="264021"/>
            <a:ext cx="1915800" cy="19158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68;p41"/>
          <p:cNvSpPr/>
          <p:nvPr/>
        </p:nvSpPr>
        <p:spPr>
          <a:xfrm>
            <a:off x="5964174" y="736906"/>
            <a:ext cx="405327" cy="3392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s-MX" b="1" dirty="0" smtClean="0">
                <a:solidFill>
                  <a:schemeClr val="lt1"/>
                </a:solidFill>
                <a:latin typeface="Fira Sans"/>
              </a:rPr>
              <a:t>14</a:t>
            </a:r>
            <a:endParaRPr b="1" i="0" dirty="0">
              <a:ln>
                <a:noFill/>
              </a:ln>
              <a:solidFill>
                <a:schemeClr val="lt1"/>
              </a:solidFill>
              <a:latin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650965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91059536"/>
              </p:ext>
            </p:extLst>
          </p:nvPr>
        </p:nvGraphicFramePr>
        <p:xfrm>
          <a:off x="356460" y="998711"/>
          <a:ext cx="7841923" cy="3630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3" name="Google Shape;283;p30"/>
          <p:cNvSpPr txBox="1">
            <a:spLocks noGrp="1"/>
          </p:cNvSpPr>
          <p:nvPr>
            <p:ph type="body" idx="1"/>
          </p:nvPr>
        </p:nvSpPr>
        <p:spPr>
          <a:xfrm>
            <a:off x="841093" y="4623298"/>
            <a:ext cx="6477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" dirty="0" smtClean="0"/>
              <a:t>Cobertura primaria, </a:t>
            </a:r>
            <a:r>
              <a:rPr lang="en" dirty="0"/>
              <a:t>por entidad, ciclo 20-21</a:t>
            </a:r>
            <a:endParaRPr dirty="0"/>
          </a:p>
        </p:txBody>
      </p:sp>
      <p:sp>
        <p:nvSpPr>
          <p:cNvPr id="284" name="Google Shape;284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3" name="Google Shape;212;p25"/>
          <p:cNvSpPr/>
          <p:nvPr/>
        </p:nvSpPr>
        <p:spPr>
          <a:xfrm rot="8100000">
            <a:off x="3126323" y="3429635"/>
            <a:ext cx="143401" cy="143401"/>
          </a:xfrm>
          <a:prstGeom prst="teardrop">
            <a:avLst>
              <a:gd name="adj" fmla="val 127539"/>
            </a:avLst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60;p41"/>
          <p:cNvSpPr/>
          <p:nvPr/>
        </p:nvSpPr>
        <p:spPr>
          <a:xfrm>
            <a:off x="5869776" y="-34179"/>
            <a:ext cx="3334200" cy="125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Guanajuato</a:t>
            </a:r>
            <a:r>
              <a:rPr lang="es-MX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Lugar que </a:t>
            </a:r>
            <a:r>
              <a:rPr lang="es-MX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ocupa entre las entidades federativas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" name="Google Shape;464;p41"/>
          <p:cNvSpPr/>
          <p:nvPr/>
        </p:nvSpPr>
        <p:spPr>
          <a:xfrm rot="5400000">
            <a:off x="4911876" y="264021"/>
            <a:ext cx="1915800" cy="19158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68;p41"/>
          <p:cNvSpPr/>
          <p:nvPr/>
        </p:nvSpPr>
        <p:spPr>
          <a:xfrm>
            <a:off x="5964174" y="736906"/>
            <a:ext cx="405327" cy="3392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s-MX" b="1" dirty="0">
                <a:solidFill>
                  <a:schemeClr val="lt1"/>
                </a:solidFill>
                <a:latin typeface="Fira Sans"/>
              </a:rPr>
              <a:t>1</a:t>
            </a:r>
            <a:r>
              <a:rPr lang="es-MX" b="1" dirty="0" smtClean="0">
                <a:solidFill>
                  <a:schemeClr val="lt1"/>
                </a:solidFill>
                <a:latin typeface="Fira Sans"/>
              </a:rPr>
              <a:t>7</a:t>
            </a:r>
            <a:endParaRPr b="1" i="0" dirty="0">
              <a:ln>
                <a:noFill/>
              </a:ln>
              <a:solidFill>
                <a:schemeClr val="lt1"/>
              </a:solidFill>
              <a:latin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4111913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3225908"/>
              </p:ext>
            </p:extLst>
          </p:nvPr>
        </p:nvGraphicFramePr>
        <p:xfrm>
          <a:off x="131735" y="623875"/>
          <a:ext cx="8787321" cy="41913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3" name="Google Shape;283;p30"/>
          <p:cNvSpPr txBox="1">
            <a:spLocks noGrp="1"/>
          </p:cNvSpPr>
          <p:nvPr>
            <p:ph type="body" idx="1"/>
          </p:nvPr>
        </p:nvSpPr>
        <p:spPr>
          <a:xfrm>
            <a:off x="779100" y="4406300"/>
            <a:ext cx="6477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" dirty="0" smtClean="0"/>
              <a:t>Abandono Primaria </a:t>
            </a:r>
            <a:r>
              <a:rPr lang="en" dirty="0"/>
              <a:t>por entidad, ciclo 20-21</a:t>
            </a:r>
            <a:endParaRPr dirty="0"/>
          </a:p>
        </p:txBody>
      </p:sp>
      <p:sp>
        <p:nvSpPr>
          <p:cNvPr id="284" name="Google Shape;284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3" name="Google Shape;212;p25"/>
          <p:cNvSpPr/>
          <p:nvPr/>
        </p:nvSpPr>
        <p:spPr>
          <a:xfrm rot="8100000">
            <a:off x="3165067" y="3018560"/>
            <a:ext cx="143401" cy="143401"/>
          </a:xfrm>
          <a:prstGeom prst="teardrop">
            <a:avLst>
              <a:gd name="adj" fmla="val 127539"/>
            </a:avLst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60;p41"/>
          <p:cNvSpPr/>
          <p:nvPr/>
        </p:nvSpPr>
        <p:spPr>
          <a:xfrm>
            <a:off x="5869776" y="-34179"/>
            <a:ext cx="3334200" cy="125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Guanajuato</a:t>
            </a:r>
            <a:r>
              <a:rPr lang="es-MX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Lugar que </a:t>
            </a:r>
            <a:r>
              <a:rPr lang="es-MX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ocupa entre las entidades federativas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" name="Google Shape;464;p41"/>
          <p:cNvSpPr/>
          <p:nvPr/>
        </p:nvSpPr>
        <p:spPr>
          <a:xfrm rot="5400000">
            <a:off x="4911876" y="264021"/>
            <a:ext cx="1915800" cy="19158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68;p41"/>
          <p:cNvSpPr/>
          <p:nvPr/>
        </p:nvSpPr>
        <p:spPr>
          <a:xfrm>
            <a:off x="5964174" y="736906"/>
            <a:ext cx="405327" cy="3392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s-MX" b="1" dirty="0" smtClean="0">
                <a:solidFill>
                  <a:schemeClr val="lt1"/>
                </a:solidFill>
                <a:latin typeface="Fira Sans"/>
              </a:rPr>
              <a:t>21</a:t>
            </a:r>
            <a:endParaRPr b="1" i="0" dirty="0">
              <a:ln>
                <a:noFill/>
              </a:ln>
              <a:solidFill>
                <a:schemeClr val="lt1"/>
              </a:solidFill>
              <a:latin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528102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4098851"/>
              </p:ext>
            </p:extLst>
          </p:nvPr>
        </p:nvGraphicFramePr>
        <p:xfrm>
          <a:off x="80721" y="1075165"/>
          <a:ext cx="8399863" cy="38214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3" name="Google Shape;283;p30"/>
          <p:cNvSpPr txBox="1">
            <a:spLocks noGrp="1"/>
          </p:cNvSpPr>
          <p:nvPr>
            <p:ph type="body" idx="1"/>
          </p:nvPr>
        </p:nvSpPr>
        <p:spPr>
          <a:xfrm>
            <a:off x="879839" y="4715266"/>
            <a:ext cx="6477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" dirty="0" smtClean="0"/>
              <a:t>Reprobación primaria, </a:t>
            </a:r>
            <a:r>
              <a:rPr lang="en" dirty="0"/>
              <a:t>por entidad, ciclo 20-21</a:t>
            </a:r>
            <a:endParaRPr dirty="0"/>
          </a:p>
        </p:txBody>
      </p:sp>
      <p:sp>
        <p:nvSpPr>
          <p:cNvPr id="284" name="Google Shape;284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3" name="Google Shape;212;p25"/>
          <p:cNvSpPr/>
          <p:nvPr/>
        </p:nvSpPr>
        <p:spPr>
          <a:xfrm rot="8100000">
            <a:off x="2986837" y="3727993"/>
            <a:ext cx="143401" cy="143401"/>
          </a:xfrm>
          <a:prstGeom prst="teardrop">
            <a:avLst>
              <a:gd name="adj" fmla="val 127539"/>
            </a:avLst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60;p41"/>
          <p:cNvSpPr/>
          <p:nvPr/>
        </p:nvSpPr>
        <p:spPr>
          <a:xfrm>
            <a:off x="5869776" y="-34179"/>
            <a:ext cx="3334200" cy="125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Guanajuato</a:t>
            </a:r>
            <a:r>
              <a:rPr lang="es-MX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Lugar que </a:t>
            </a:r>
            <a:r>
              <a:rPr lang="es-MX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ocupa entre las entidades federativas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" name="Google Shape;464;p41"/>
          <p:cNvSpPr/>
          <p:nvPr/>
        </p:nvSpPr>
        <p:spPr>
          <a:xfrm rot="5400000">
            <a:off x="4911876" y="264021"/>
            <a:ext cx="1915800" cy="19158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68;p41"/>
          <p:cNvSpPr/>
          <p:nvPr/>
        </p:nvSpPr>
        <p:spPr>
          <a:xfrm>
            <a:off x="5964174" y="736906"/>
            <a:ext cx="405327" cy="3392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s-MX" b="1" dirty="0" smtClean="0">
                <a:solidFill>
                  <a:schemeClr val="lt1"/>
                </a:solidFill>
                <a:latin typeface="Fira Sans"/>
              </a:rPr>
              <a:t>06</a:t>
            </a:r>
            <a:endParaRPr b="1" i="0" dirty="0">
              <a:ln>
                <a:noFill/>
              </a:ln>
              <a:solidFill>
                <a:schemeClr val="lt1"/>
              </a:solidFill>
              <a:latin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9367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6045438"/>
              </p:ext>
            </p:extLst>
          </p:nvPr>
        </p:nvGraphicFramePr>
        <p:xfrm>
          <a:off x="466725" y="1233717"/>
          <a:ext cx="8356251" cy="33703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3" name="Google Shape;283;p30"/>
          <p:cNvSpPr txBox="1">
            <a:spLocks noGrp="1"/>
          </p:cNvSpPr>
          <p:nvPr>
            <p:ph type="body" idx="1"/>
          </p:nvPr>
        </p:nvSpPr>
        <p:spPr>
          <a:xfrm>
            <a:off x="779100" y="4406300"/>
            <a:ext cx="6477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" dirty="0" smtClean="0"/>
              <a:t>Eficiencia terminal primaria, </a:t>
            </a:r>
            <a:r>
              <a:rPr lang="en" dirty="0"/>
              <a:t>por entidad, ciclo 20-21</a:t>
            </a:r>
            <a:endParaRPr dirty="0"/>
          </a:p>
        </p:txBody>
      </p:sp>
      <p:sp>
        <p:nvSpPr>
          <p:cNvPr id="284" name="Google Shape;284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3" name="Google Shape;212;p25"/>
          <p:cNvSpPr/>
          <p:nvPr/>
        </p:nvSpPr>
        <p:spPr>
          <a:xfrm rot="8100000">
            <a:off x="3381076" y="3465476"/>
            <a:ext cx="143401" cy="143401"/>
          </a:xfrm>
          <a:prstGeom prst="teardrop">
            <a:avLst>
              <a:gd name="adj" fmla="val 127539"/>
            </a:avLst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60;p41"/>
          <p:cNvSpPr/>
          <p:nvPr/>
        </p:nvSpPr>
        <p:spPr>
          <a:xfrm>
            <a:off x="5869776" y="-34179"/>
            <a:ext cx="3334200" cy="125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Guanajuato</a:t>
            </a:r>
            <a:r>
              <a:rPr lang="es-MX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Lugar que </a:t>
            </a:r>
            <a:r>
              <a:rPr lang="es-MX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ocupa entre las entidades federativas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" name="Google Shape;464;p41"/>
          <p:cNvSpPr/>
          <p:nvPr/>
        </p:nvSpPr>
        <p:spPr>
          <a:xfrm rot="5400000">
            <a:off x="4911876" y="264021"/>
            <a:ext cx="1915800" cy="19158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68;p41"/>
          <p:cNvSpPr/>
          <p:nvPr/>
        </p:nvSpPr>
        <p:spPr>
          <a:xfrm>
            <a:off x="5964174" y="736906"/>
            <a:ext cx="405327" cy="3392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s-MX" b="1" dirty="0" smtClean="0">
                <a:solidFill>
                  <a:schemeClr val="lt1"/>
                </a:solidFill>
                <a:latin typeface="Fira Sans"/>
              </a:rPr>
              <a:t>18</a:t>
            </a:r>
            <a:endParaRPr b="1" i="0" dirty="0">
              <a:ln>
                <a:noFill/>
              </a:ln>
              <a:solidFill>
                <a:schemeClr val="lt1"/>
              </a:solidFill>
              <a:latin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1258925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983648"/>
              </p:ext>
            </p:extLst>
          </p:nvPr>
        </p:nvGraphicFramePr>
        <p:xfrm>
          <a:off x="202447" y="838200"/>
          <a:ext cx="8278137" cy="38074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3" name="Google Shape;283;p30"/>
          <p:cNvSpPr txBox="1">
            <a:spLocks noGrp="1"/>
          </p:cNvSpPr>
          <p:nvPr>
            <p:ph type="body" idx="1"/>
          </p:nvPr>
        </p:nvSpPr>
        <p:spPr>
          <a:xfrm>
            <a:off x="779100" y="4406300"/>
            <a:ext cx="6477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" dirty="0" smtClean="0"/>
              <a:t>Cobertura secundaria, </a:t>
            </a:r>
            <a:r>
              <a:rPr lang="en" dirty="0"/>
              <a:t>por entidad, ciclo 20-21</a:t>
            </a:r>
            <a:endParaRPr dirty="0"/>
          </a:p>
        </p:txBody>
      </p:sp>
      <p:sp>
        <p:nvSpPr>
          <p:cNvPr id="284" name="Google Shape;284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3" name="Google Shape;212;p25"/>
          <p:cNvSpPr/>
          <p:nvPr/>
        </p:nvSpPr>
        <p:spPr>
          <a:xfrm rot="8100000">
            <a:off x="3047702" y="3379750"/>
            <a:ext cx="143401" cy="143401"/>
          </a:xfrm>
          <a:prstGeom prst="teardrop">
            <a:avLst>
              <a:gd name="adj" fmla="val 127539"/>
            </a:avLst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60;p41"/>
          <p:cNvSpPr/>
          <p:nvPr/>
        </p:nvSpPr>
        <p:spPr>
          <a:xfrm>
            <a:off x="5869776" y="-34179"/>
            <a:ext cx="3334200" cy="125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Guanajuato</a:t>
            </a:r>
            <a:r>
              <a:rPr lang="es-MX" b="1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Lugar que </a:t>
            </a:r>
            <a:r>
              <a:rPr lang="es-MX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ocupa entre las entidades federativas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" name="Google Shape;464;p41"/>
          <p:cNvSpPr/>
          <p:nvPr/>
        </p:nvSpPr>
        <p:spPr>
          <a:xfrm rot="5400000">
            <a:off x="4911876" y="264021"/>
            <a:ext cx="1915800" cy="19158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68;p41"/>
          <p:cNvSpPr/>
          <p:nvPr/>
        </p:nvSpPr>
        <p:spPr>
          <a:xfrm>
            <a:off x="5964174" y="736906"/>
            <a:ext cx="405327" cy="3392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s-MX" b="1" dirty="0" smtClean="0">
                <a:solidFill>
                  <a:schemeClr val="lt1"/>
                </a:solidFill>
                <a:latin typeface="Fira Sans"/>
              </a:rPr>
              <a:t>25</a:t>
            </a:r>
            <a:endParaRPr b="1" i="0" dirty="0">
              <a:ln>
                <a:noFill/>
              </a:ln>
              <a:solidFill>
                <a:schemeClr val="lt1"/>
              </a:solidFill>
              <a:latin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2927514080"/>
      </p:ext>
    </p:extLst>
  </p:cSld>
  <p:clrMapOvr>
    <a:masterClrMapping/>
  </p:clrMapOvr>
</p:sld>
</file>

<file path=ppt/theme/theme1.xml><?xml version="1.0" encoding="utf-8"?>
<a:theme xmlns:a="http://schemas.openxmlformats.org/drawingml/2006/main" name="Alonso template">
  <a:themeElements>
    <a:clrScheme name="Custom 347">
      <a:dk1>
        <a:srgbClr val="410433"/>
      </a:dk1>
      <a:lt1>
        <a:srgbClr val="FFFFFF"/>
      </a:lt1>
      <a:dk2>
        <a:srgbClr val="9C9194"/>
      </a:dk2>
      <a:lt2>
        <a:srgbClr val="EBE7E4"/>
      </a:lt2>
      <a:accent1>
        <a:srgbClr val="77063F"/>
      </a:accent1>
      <a:accent2>
        <a:srgbClr val="AC0C5C"/>
      </a:accent2>
      <a:accent3>
        <a:srgbClr val="C7284F"/>
      </a:accent3>
      <a:accent4>
        <a:srgbClr val="FF7154"/>
      </a:accent4>
      <a:accent5>
        <a:srgbClr val="FF963C"/>
      </a:accent5>
      <a:accent6>
        <a:srgbClr val="FAC12B"/>
      </a:accent6>
      <a:hlink>
        <a:srgbClr val="77063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449</Words>
  <Application>Microsoft Office PowerPoint</Application>
  <PresentationFormat>Presentación en pantalla (16:9)</PresentationFormat>
  <Paragraphs>193</Paragraphs>
  <Slides>19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5" baseType="lpstr">
      <vt:lpstr>Fira Sans SemiBold</vt:lpstr>
      <vt:lpstr>Calibri</vt:lpstr>
      <vt:lpstr>Fira Sans</vt:lpstr>
      <vt:lpstr>Fira Sans Light</vt:lpstr>
      <vt:lpstr>Arial</vt:lpstr>
      <vt:lpstr>Alonso template</vt:lpstr>
      <vt:lpstr>Gráficas de Indicadores Educativos Estatales ciclo escolar 2020-21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Rosa Isabel Magadan Vega</dc:creator>
  <cp:lastModifiedBy>DEPyPE </cp:lastModifiedBy>
  <cp:revision>18</cp:revision>
  <dcterms:modified xsi:type="dcterms:W3CDTF">2021-08-20T17:07:21Z</dcterms:modified>
</cp:coreProperties>
</file>